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8" r:id="rId3"/>
    <p:sldId id="259" r:id="rId4"/>
    <p:sldId id="291" r:id="rId5"/>
    <p:sldId id="292" r:id="rId6"/>
    <p:sldId id="301" r:id="rId7"/>
    <p:sldId id="267" r:id="rId8"/>
    <p:sldId id="297" r:id="rId9"/>
    <p:sldId id="310" r:id="rId10"/>
    <p:sldId id="268" r:id="rId11"/>
    <p:sldId id="294" r:id="rId12"/>
    <p:sldId id="270" r:id="rId13"/>
    <p:sldId id="295" r:id="rId14"/>
    <p:sldId id="296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1" r:id="rId24"/>
    <p:sldId id="312" r:id="rId25"/>
    <p:sldId id="313" r:id="rId26"/>
    <p:sldId id="277" r:id="rId27"/>
    <p:sldId id="278" r:id="rId28"/>
    <p:sldId id="280" r:id="rId29"/>
    <p:sldId id="282" r:id="rId30"/>
    <p:sldId id="314" r:id="rId31"/>
    <p:sldId id="315" r:id="rId32"/>
    <p:sldId id="283" r:id="rId33"/>
    <p:sldId id="316" r:id="rId34"/>
    <p:sldId id="298" r:id="rId35"/>
    <p:sldId id="317" r:id="rId36"/>
    <p:sldId id="288" r:id="rId37"/>
    <p:sldId id="289" r:id="rId38"/>
    <p:sldId id="290" r:id="rId39"/>
    <p:sldId id="318" r:id="rId40"/>
    <p:sldId id="319" r:id="rId41"/>
    <p:sldId id="320" r:id="rId42"/>
    <p:sldId id="321" r:id="rId43"/>
    <p:sldId id="322" r:id="rId44"/>
    <p:sldId id="32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571" autoAdjust="0"/>
  </p:normalViewPr>
  <p:slideViewPr>
    <p:cSldViewPr>
      <p:cViewPr varScale="1">
        <p:scale>
          <a:sx n="67" d="100"/>
          <a:sy n="67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5EE4C-4D08-4DE4-A12C-A3A063BBA42D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D2059-AEDC-45AC-BE4D-3B9F2DAC4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47717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CC7F36-C296-47D2-AA70-4C600A0A033D}" type="slidenum">
              <a:rPr lang="en-US"/>
              <a:pPr/>
              <a:t>3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dirty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D2059-AEDC-45AC-BE4D-3B9F2DAC4F2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18853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469AF5-AB1E-438C-818F-F012B2B19705}" type="slidenum">
              <a:rPr lang="en-US"/>
              <a:pPr/>
              <a:t>26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9800" y="685800"/>
            <a:ext cx="2438400" cy="1828800"/>
          </a:xfrm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5638800" cy="5791200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AE2AD-B735-4E6C-B018-2A02958739B8}" type="slidenum">
              <a:rPr lang="en-US"/>
              <a:pPr/>
              <a:t>27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9800" y="685800"/>
            <a:ext cx="2438400" cy="1828800"/>
          </a:xfrm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5638800" cy="5791200"/>
          </a:xfrm>
        </p:spPr>
        <p:txBody>
          <a:bodyPr/>
          <a:lstStyle/>
          <a:p>
            <a:pPr algn="just"/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ECF91D-2858-4B50-9180-A45752CD5872}" type="slidenum">
              <a:rPr lang="en-US"/>
              <a:pPr/>
              <a:t>28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9800" y="685800"/>
            <a:ext cx="2438400" cy="182880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5638800" cy="5791200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774386-5AC9-48D8-90E4-A1FCDAD1060F}" type="slidenum">
              <a:rPr lang="en-US"/>
              <a:pPr/>
              <a:t>29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9800" y="685800"/>
            <a:ext cx="2438400" cy="1828800"/>
          </a:xfrm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5638800" cy="5791200"/>
          </a:xfrm>
        </p:spPr>
        <p:txBody>
          <a:bodyPr/>
          <a:lstStyle/>
          <a:p>
            <a:pPr algn="just"/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9088C-8CE8-4F71-AED3-F28C969AF9C7}" type="slidenum">
              <a:rPr lang="en-US"/>
              <a:pPr/>
              <a:t>32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9800" y="685800"/>
            <a:ext cx="2438400" cy="1828800"/>
          </a:xfrm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5638800" cy="5791200"/>
          </a:xfrm>
        </p:spPr>
        <p:txBody>
          <a:bodyPr/>
          <a:lstStyle/>
          <a:p>
            <a:pPr algn="just"/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9088C-8CE8-4F71-AED3-F28C969AF9C7}" type="slidenum">
              <a:rPr lang="en-US"/>
              <a:pPr/>
              <a:t>34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9800" y="685800"/>
            <a:ext cx="2438400" cy="1828800"/>
          </a:xfrm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5638800" cy="5791200"/>
          </a:xfrm>
        </p:spPr>
        <p:txBody>
          <a:bodyPr/>
          <a:lstStyle/>
          <a:p>
            <a:pPr algn="just"/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12C479-E32B-448A-A10E-CE6F8DA1D320}" type="slidenum">
              <a:rPr lang="en-US"/>
              <a:pPr/>
              <a:t>36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9800" y="685800"/>
            <a:ext cx="2438400" cy="1828800"/>
          </a:xfrm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5638800" cy="5791200"/>
          </a:xfrm>
        </p:spPr>
        <p:txBody>
          <a:bodyPr/>
          <a:lstStyle/>
          <a:p>
            <a:pPr algn="just"/>
            <a:endParaRPr lang="en-GB" dirty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C4062-8F4C-48ED-BA0E-825107C2ABCA}" type="slidenum">
              <a:rPr lang="en-US"/>
              <a:pPr/>
              <a:t>37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9800" y="685800"/>
            <a:ext cx="2438400" cy="182880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5638800" cy="5791200"/>
          </a:xfrm>
        </p:spPr>
        <p:txBody>
          <a:bodyPr/>
          <a:lstStyle/>
          <a:p>
            <a:pPr algn="just"/>
            <a:endParaRPr lang="en-GB" dirty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E71058-2BC8-454C-A097-5355FF6903BD}" type="slidenum">
              <a:rPr lang="en-US"/>
              <a:pPr/>
              <a:t>38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9800" y="685800"/>
            <a:ext cx="2438400" cy="1828800"/>
          </a:xfrm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5638800" cy="5791200"/>
          </a:xfrm>
        </p:spPr>
        <p:txBody>
          <a:bodyPr/>
          <a:lstStyle/>
          <a:p>
            <a:pPr algn="just"/>
            <a:endParaRPr lang="en-GB" dirty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B1F71-1869-4E5F-9F89-5DBDC2F74B59}" type="slidenum">
              <a:rPr lang="en-US"/>
              <a:pPr/>
              <a:t>4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4" y="4343400"/>
            <a:ext cx="5027893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93B1E-6E87-4AA5-9EAE-241667F16C06}" type="slidenum">
              <a:rPr lang="en-US"/>
              <a:pPr/>
              <a:t>5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4" y="4343400"/>
            <a:ext cx="5027893" cy="4114800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D2059-AEDC-45AC-BE4D-3B9F2DAC4F2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70026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E953D-B941-444C-B654-0EF28817D719}" type="slidenum">
              <a:rPr lang="en-US"/>
              <a:pPr/>
              <a:t>7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A97B9C-F94F-4C9E-8F2E-AAF36DFD00CE}" type="slidenum">
              <a:rPr lang="en-US"/>
              <a:pPr/>
              <a:t>8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4" y="4343400"/>
            <a:ext cx="5027893" cy="4114800"/>
          </a:xfrm>
        </p:spPr>
        <p:txBody>
          <a:bodyPr/>
          <a:lstStyle/>
          <a:p>
            <a:pPr algn="just"/>
            <a:endParaRPr lang="en-GB" dirty="0">
              <a:latin typeface="Chantilly" pitchFamily="2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EBF78E-C608-4686-8DEF-B56CA20443D0}" type="slidenum">
              <a:rPr lang="en-US"/>
              <a:pPr/>
              <a:t>10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 dirty="0" smtClean="0">
                <a:cs typeface="Times New Roman" pitchFamily="18" charset="0"/>
              </a:rPr>
              <a:t>variances</a:t>
            </a:r>
            <a:r>
              <a:rPr lang="en-GB" dirty="0"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84A892-DC1B-40AB-9914-16497E729D92}" type="slidenum">
              <a:rPr lang="en-US"/>
              <a:pPr/>
              <a:t>11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4" y="4343400"/>
            <a:ext cx="5027893" cy="4114800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7DD84-D726-4F12-B53D-BD23B6F50630}" type="slidenum">
              <a:rPr lang="en-US"/>
              <a:pPr/>
              <a:t>12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2130425"/>
            <a:ext cx="731522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480" y="38576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8662" y="274638"/>
            <a:ext cx="554833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692308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63713" y="1600200"/>
            <a:ext cx="6923087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56D5F743-67EF-4EA1-9800-9DFBD66870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7" y="4406900"/>
            <a:ext cx="74231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537" y="2906713"/>
            <a:ext cx="74231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0100" y="1571612"/>
            <a:ext cx="36385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6861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24" y="150335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24" y="2143116"/>
            <a:ext cx="38544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7752" y="1535113"/>
            <a:ext cx="382904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7752" y="2174875"/>
            <a:ext cx="382904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286543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273050"/>
            <a:ext cx="482918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62" y="1428736"/>
            <a:ext cx="286543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62" y="1600200"/>
            <a:ext cx="77581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7958"/>
            <a:ext cx="857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148" y="6357958"/>
            <a:ext cx="1285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Repeated-Measures Designs (</a:t>
            </a:r>
            <a:r>
              <a:rPr lang="en-GB" dirty="0" smtClean="0"/>
              <a:t>GLM 4)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Prof.</a:t>
            </a:r>
            <a:r>
              <a:rPr lang="en-GB" dirty="0" smtClean="0"/>
              <a:t> Andy Field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4050" y="3857628"/>
            <a:ext cx="2589950" cy="237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AB16BEF8-D481-4D72-B6AC-0E73BA43DD05}" type="slidenum">
              <a:rPr lang="en-US"/>
              <a:pPr/>
              <a:t>10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0" y="344488"/>
            <a:ext cx="7442200" cy="1143000"/>
          </a:xfrm>
        </p:spPr>
        <p:txBody>
          <a:bodyPr/>
          <a:lstStyle/>
          <a:p>
            <a:r>
              <a:rPr lang="en-GB" sz="4000"/>
              <a:t>The Assumption of Sphericity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563" y="1671638"/>
            <a:ext cx="7367587" cy="4279900"/>
          </a:xfrm>
          <a:noFill/>
        </p:spPr>
        <p:txBody>
          <a:bodyPr/>
          <a:lstStyle/>
          <a:p>
            <a:r>
              <a:rPr lang="en-US" dirty="0"/>
              <a:t>Basically means that the correlation between treatment levels is the same.</a:t>
            </a:r>
          </a:p>
          <a:p>
            <a:r>
              <a:rPr lang="en-US" dirty="0"/>
              <a:t>Actually, it assumes that variances in the differences between conditions is equal.</a:t>
            </a:r>
          </a:p>
          <a:p>
            <a:r>
              <a:rPr lang="en-US" dirty="0"/>
              <a:t>Measured using </a:t>
            </a:r>
            <a:r>
              <a:rPr lang="en-US" dirty="0" err="1"/>
              <a:t>Mauchly’s</a:t>
            </a:r>
            <a:r>
              <a:rPr lang="en-US" dirty="0"/>
              <a:t> test.</a:t>
            </a:r>
          </a:p>
          <a:p>
            <a:pPr lvl="1"/>
            <a:r>
              <a:rPr lang="en-US" i="1" dirty="0" smtClean="0"/>
              <a:t>p </a:t>
            </a:r>
            <a:r>
              <a:rPr lang="en-US" dirty="0"/>
              <a:t>&lt; </a:t>
            </a:r>
            <a:r>
              <a:rPr lang="en-US" dirty="0" smtClean="0"/>
              <a:t>.</a:t>
            </a:r>
            <a:r>
              <a:rPr lang="en-US" dirty="0"/>
              <a:t>05, </a:t>
            </a:r>
            <a:r>
              <a:rPr lang="en-US" dirty="0" smtClean="0"/>
              <a:t>sphericity is violated.</a:t>
            </a:r>
            <a:endParaRPr lang="en-US" dirty="0"/>
          </a:p>
          <a:p>
            <a:pPr lvl="1"/>
            <a:r>
              <a:rPr lang="en-US" i="1" dirty="0" smtClean="0"/>
              <a:t>p</a:t>
            </a:r>
            <a:r>
              <a:rPr lang="en-US" dirty="0" smtClean="0"/>
              <a:t> &gt; </a:t>
            </a:r>
            <a:r>
              <a:rPr lang="en-US" dirty="0" smtClean="0"/>
              <a:t>.</a:t>
            </a:r>
            <a:r>
              <a:rPr lang="en-US" dirty="0"/>
              <a:t>05, </a:t>
            </a:r>
            <a:r>
              <a:rPr lang="en-US" dirty="0" smtClean="0"/>
              <a:t>sphericity is </a:t>
            </a:r>
            <a:r>
              <a:rPr lang="en-US" dirty="0"/>
              <a:t>met.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 autoUpdateAnimBg="0"/>
      <p:bldP spid="22425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1831C4D6-3E39-461D-A174-41CACD35C7AC}" type="slidenum">
              <a:rPr lang="en-US"/>
              <a:pPr/>
              <a:t>11</a:t>
            </a:fld>
            <a:endParaRPr 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5275"/>
            <a:ext cx="7772400" cy="1143000"/>
          </a:xfrm>
        </p:spPr>
        <p:txBody>
          <a:bodyPr/>
          <a:lstStyle/>
          <a:p>
            <a:r>
              <a:rPr lang="en-GB"/>
              <a:t>What is Sphericity?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27100" y="1803400"/>
          <a:ext cx="8026403" cy="39776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146629"/>
                <a:gridCol w="1146629"/>
                <a:gridCol w="1146629"/>
                <a:gridCol w="1146629"/>
                <a:gridCol w="1146629"/>
                <a:gridCol w="1146629"/>
                <a:gridCol w="114662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Testicle </a:t>
                      </a:r>
                      <a:r>
                        <a:rPr lang="en-GB" dirty="0" smtClean="0"/>
                        <a:t>– </a:t>
                      </a:r>
                      <a:r>
                        <a:rPr lang="en-GB" dirty="0" smtClean="0"/>
                        <a:t>Stick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Eye – Stick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Witchetty</a:t>
                      </a:r>
                      <a:r>
                        <a:rPr lang="en-GB" dirty="0" smtClean="0"/>
                        <a:t> – Stick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Eye – Testicle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Witchetty</a:t>
                      </a:r>
                      <a:r>
                        <a:rPr lang="en-GB" dirty="0" smtClean="0"/>
                        <a:t> – Testicle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Witchetty</a:t>
                      </a:r>
                      <a:r>
                        <a:rPr lang="en-GB" dirty="0" smtClean="0"/>
                        <a:t> – Eye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-5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-11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-7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Variance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5.27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4.29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25.70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11.55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14.29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26.55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855750C0-F203-4950-B22F-D352E98293DB}" type="slidenum">
              <a:rPr lang="en-US"/>
              <a:pPr/>
              <a:t>12</a:t>
            </a:fld>
            <a:endParaRPr 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Estimates of Sphericity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8313" y="1905000"/>
            <a:ext cx="6923087" cy="3713163"/>
          </a:xfrm>
          <a:noFill/>
        </p:spPr>
        <p:txBody>
          <a:bodyPr/>
          <a:lstStyle/>
          <a:p>
            <a:r>
              <a:rPr lang="en-US" sz="2800" dirty="0"/>
              <a:t>Three measures:</a:t>
            </a:r>
          </a:p>
          <a:p>
            <a:pPr lvl="1"/>
            <a:r>
              <a:rPr lang="en-US" sz="2400" dirty="0" smtClean="0"/>
              <a:t>Greenhouse–</a:t>
            </a:r>
            <a:r>
              <a:rPr lang="en-US" sz="2400" dirty="0" err="1" smtClean="0"/>
              <a:t>Geisser</a:t>
            </a:r>
            <a:r>
              <a:rPr lang="en-US" sz="2400" dirty="0" smtClean="0"/>
              <a:t> estimate</a:t>
            </a:r>
            <a:endParaRPr lang="en-US" sz="2400" dirty="0"/>
          </a:p>
          <a:p>
            <a:pPr lvl="1"/>
            <a:r>
              <a:rPr lang="en-US" sz="2400" dirty="0" smtClean="0"/>
              <a:t>Huynh–</a:t>
            </a:r>
            <a:r>
              <a:rPr lang="en-US" sz="2400" dirty="0" err="1" smtClean="0"/>
              <a:t>Feldt</a:t>
            </a:r>
            <a:r>
              <a:rPr lang="en-US" sz="2400" dirty="0" smtClean="0"/>
              <a:t> estimate</a:t>
            </a:r>
            <a:endParaRPr lang="en-US" sz="2400" dirty="0"/>
          </a:p>
          <a:p>
            <a:pPr lvl="1"/>
            <a:r>
              <a:rPr lang="en-US" sz="2400" dirty="0"/>
              <a:t>Lower-bound </a:t>
            </a:r>
            <a:r>
              <a:rPr lang="en-US" sz="2400" dirty="0" smtClean="0"/>
              <a:t>estimate</a:t>
            </a:r>
            <a:endParaRPr lang="en-US" sz="2400" dirty="0"/>
          </a:p>
          <a:p>
            <a:r>
              <a:rPr lang="en-US" sz="2800" dirty="0"/>
              <a:t>Multiply </a:t>
            </a:r>
            <a:r>
              <a:rPr lang="en-US" sz="2800" i="1" dirty="0" err="1"/>
              <a:t>df</a:t>
            </a:r>
            <a:r>
              <a:rPr lang="en-US" sz="2800" dirty="0"/>
              <a:t> by these estimates to correct for the effect of </a:t>
            </a:r>
            <a:r>
              <a:rPr lang="en-US" sz="2800" dirty="0" smtClean="0"/>
              <a:t>sphericity</a:t>
            </a:r>
            <a:r>
              <a:rPr lang="en-US" sz="2800" dirty="0"/>
              <a:t>.</a:t>
            </a:r>
          </a:p>
          <a:p>
            <a:r>
              <a:rPr lang="en-US" sz="2800" dirty="0" smtClean="0"/>
              <a:t>G-G </a:t>
            </a:r>
            <a:r>
              <a:rPr lang="en-US" sz="2800" dirty="0"/>
              <a:t>is conservative, and H-F liberal.</a:t>
            </a:r>
            <a:endParaRPr lang="en-GB" sz="2800" dirty="0"/>
          </a:p>
        </p:txBody>
      </p:sp>
      <p:graphicFrame>
        <p:nvGraphicFramePr>
          <p:cNvPr id="228356" name="Object 4"/>
          <p:cNvGraphicFramePr>
            <a:graphicFrameLocks noChangeAspect="1"/>
          </p:cNvGraphicFramePr>
          <p:nvPr/>
        </p:nvGraphicFramePr>
        <p:xfrm>
          <a:off x="6958013" y="2341563"/>
          <a:ext cx="350837" cy="539750"/>
        </p:xfrm>
        <a:graphic>
          <a:graphicData uri="http://schemas.openxmlformats.org/presentationml/2006/ole">
            <p:oleObj spid="_x0000_s5146" name="Equation" r:id="rId4" imgW="113887" imgH="177708" progId="Equation.3">
              <p:embed/>
            </p:oleObj>
          </a:graphicData>
        </a:graphic>
      </p:graphicFrame>
      <p:graphicFrame>
        <p:nvGraphicFramePr>
          <p:cNvPr id="228357" name="Object 5"/>
          <p:cNvGraphicFramePr>
            <a:graphicFrameLocks noChangeAspect="1"/>
          </p:cNvGraphicFramePr>
          <p:nvPr/>
        </p:nvGraphicFramePr>
        <p:xfrm>
          <a:off x="5807075" y="2859088"/>
          <a:ext cx="412750" cy="519112"/>
        </p:xfrm>
        <a:graphic>
          <a:graphicData uri="http://schemas.openxmlformats.org/presentationml/2006/ole">
            <p:oleObj spid="_x0000_s5147" name="Equation" r:id="rId5" imgW="139279" imgH="177815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4" grpId="0" autoUpdateAnimBg="0"/>
      <p:bldP spid="22835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0"/>
            <a:ext cx="2857520" cy="242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Correcting for </a:t>
            </a:r>
            <a:r>
              <a:rPr lang="en-GB" dirty="0" err="1"/>
              <a:t>Sphericity</a:t>
            </a:r>
            <a:endParaRPr lang="en-GB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0037FF20-56F7-4A83-8802-F8716834C04F}" type="slidenum">
              <a:rPr lang="en-US"/>
              <a:pPr/>
              <a:t>13</a:t>
            </a:fld>
            <a:endParaRPr lang="en-US"/>
          </a:p>
        </p:txBody>
      </p:sp>
      <p:sp>
        <p:nvSpPr>
          <p:cNvPr id="231427" name="WordArt 3"/>
          <p:cNvSpPr>
            <a:spLocks noChangeArrowheads="1" noChangeShapeType="1" noTextEdit="1"/>
          </p:cNvSpPr>
          <p:nvPr/>
        </p:nvSpPr>
        <p:spPr bwMode="auto">
          <a:xfrm>
            <a:off x="1284288" y="4662488"/>
            <a:ext cx="814387" cy="973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3</a:t>
            </a:r>
          </a:p>
        </p:txBody>
      </p:sp>
      <p:sp>
        <p:nvSpPr>
          <p:cNvPr id="231428" name="WordArt 4"/>
          <p:cNvSpPr>
            <a:spLocks noChangeArrowheads="1" noChangeShapeType="1" noTextEdit="1"/>
          </p:cNvSpPr>
          <p:nvPr/>
        </p:nvSpPr>
        <p:spPr bwMode="auto">
          <a:xfrm>
            <a:off x="2322513" y="4806950"/>
            <a:ext cx="414337" cy="66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x</a:t>
            </a:r>
          </a:p>
        </p:txBody>
      </p:sp>
      <p:sp>
        <p:nvSpPr>
          <p:cNvPr id="231429" name="WordArt 5"/>
          <p:cNvSpPr>
            <a:spLocks noChangeArrowheads="1" noChangeShapeType="1" noTextEdit="1"/>
          </p:cNvSpPr>
          <p:nvPr/>
        </p:nvSpPr>
        <p:spPr bwMode="auto">
          <a:xfrm>
            <a:off x="2984500" y="4330700"/>
            <a:ext cx="19208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0.533 = 1.59</a:t>
            </a:r>
          </a:p>
        </p:txBody>
      </p:sp>
      <p:sp>
        <p:nvSpPr>
          <p:cNvPr id="231430" name="WordArt 6"/>
          <p:cNvSpPr>
            <a:spLocks noChangeArrowheads="1" noChangeShapeType="1" noTextEdit="1"/>
          </p:cNvSpPr>
          <p:nvPr/>
        </p:nvSpPr>
        <p:spPr bwMode="auto">
          <a:xfrm>
            <a:off x="2984500" y="4976813"/>
            <a:ext cx="19208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0.666 = 1.99</a:t>
            </a:r>
          </a:p>
        </p:txBody>
      </p:sp>
      <p:sp>
        <p:nvSpPr>
          <p:cNvPr id="231432" name="WordArt 8"/>
          <p:cNvSpPr>
            <a:spLocks noChangeArrowheads="1" noChangeShapeType="1" noTextEdit="1"/>
          </p:cNvSpPr>
          <p:nvPr/>
        </p:nvSpPr>
        <p:spPr bwMode="auto">
          <a:xfrm>
            <a:off x="5308600" y="4656138"/>
            <a:ext cx="698500" cy="850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21</a:t>
            </a:r>
          </a:p>
        </p:txBody>
      </p:sp>
      <p:sp>
        <p:nvSpPr>
          <p:cNvPr id="231433" name="WordArt 9"/>
          <p:cNvSpPr>
            <a:spLocks noChangeArrowheads="1" noChangeShapeType="1" noTextEdit="1"/>
          </p:cNvSpPr>
          <p:nvPr/>
        </p:nvSpPr>
        <p:spPr bwMode="auto">
          <a:xfrm>
            <a:off x="6181725" y="4787900"/>
            <a:ext cx="44132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x</a:t>
            </a:r>
          </a:p>
        </p:txBody>
      </p:sp>
      <p:sp>
        <p:nvSpPr>
          <p:cNvPr id="231434" name="WordArt 10"/>
          <p:cNvSpPr>
            <a:spLocks noChangeArrowheads="1" noChangeShapeType="1" noTextEdit="1"/>
          </p:cNvSpPr>
          <p:nvPr/>
        </p:nvSpPr>
        <p:spPr bwMode="auto">
          <a:xfrm>
            <a:off x="6907213" y="4260850"/>
            <a:ext cx="1922462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0.533 = 11.19</a:t>
            </a:r>
          </a:p>
        </p:txBody>
      </p:sp>
      <p:sp>
        <p:nvSpPr>
          <p:cNvPr id="231435" name="WordArt 11"/>
          <p:cNvSpPr>
            <a:spLocks noChangeArrowheads="1" noChangeShapeType="1" noTextEdit="1"/>
          </p:cNvSpPr>
          <p:nvPr/>
        </p:nvSpPr>
        <p:spPr bwMode="auto">
          <a:xfrm>
            <a:off x="6907213" y="4906963"/>
            <a:ext cx="1922462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0.666 = 13.98</a:t>
            </a:r>
          </a:p>
        </p:txBody>
      </p:sp>
      <p:sp>
        <p:nvSpPr>
          <p:cNvPr id="231437" name="Text Box 13"/>
          <p:cNvSpPr txBox="1">
            <a:spLocks noChangeArrowheads="1"/>
          </p:cNvSpPr>
          <p:nvPr/>
        </p:nvSpPr>
        <p:spPr bwMode="auto">
          <a:xfrm>
            <a:off x="3087688" y="1366838"/>
            <a:ext cx="2670175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3600" i="1" dirty="0" err="1" smtClean="0">
                <a:solidFill>
                  <a:schemeClr val="accent2"/>
                </a:solidFill>
                <a:latin typeface="+mn-lt"/>
              </a:rPr>
              <a:t>df</a:t>
            </a:r>
            <a:r>
              <a:rPr lang="en-GB" sz="3600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3600" dirty="0">
                <a:solidFill>
                  <a:schemeClr val="accent2"/>
                </a:solidFill>
                <a:latin typeface="+mn-lt"/>
              </a:rPr>
              <a:t>= 3, 21</a:t>
            </a:r>
          </a:p>
        </p:txBody>
      </p:sp>
      <p:pic>
        <p:nvPicPr>
          <p:cNvPr id="20" name="Content Placeholder 2" descr="Screen shot 2011-08-04 at 09.41.41.png"/>
          <p:cNvPicPr>
            <a:picLocks noGrp="1"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04" t="-27274" r="1204" b="-95200"/>
          <a:stretch/>
        </p:blipFill>
        <p:spPr>
          <a:xfrm>
            <a:off x="899592" y="1628800"/>
            <a:ext cx="7758138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1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14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31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1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 autoUpdateAnimBg="0"/>
      <p:bldP spid="231427" grpId="0" animBg="1"/>
      <p:bldP spid="231428" grpId="0" animBg="1"/>
      <p:bldP spid="231429" grpId="0" animBg="1"/>
      <p:bldP spid="231430" grpId="0" animBg="1"/>
      <p:bldP spid="231432" grpId="0" animBg="1"/>
      <p:bldP spid="231433" grpId="0" animBg="1"/>
      <p:bldP spid="231434" grpId="0" animBg="1"/>
      <p:bldP spid="231435" grpId="0" animBg="1"/>
      <p:bldP spid="23143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Choosing </a:t>
            </a:r>
            <a:r>
              <a:rPr lang="en-GB" dirty="0" smtClean="0"/>
              <a:t>Contrasts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00050" lvl="1" indent="0">
              <a:buNone/>
            </a:pPr>
            <a:endParaRPr lang="en-GB" dirty="0" smtClean="0"/>
          </a:p>
          <a:p>
            <a:pPr marL="400050" lvl="1" indent="0">
              <a:buNone/>
            </a:pPr>
            <a:endParaRPr lang="en-GB" dirty="0"/>
          </a:p>
          <a:p>
            <a:pPr marL="400050" lvl="1" indent="0">
              <a:buNone/>
            </a:pPr>
            <a:endParaRPr lang="en-GB" dirty="0" smtClean="0"/>
          </a:p>
          <a:p>
            <a:pPr marL="400050" lvl="1" indent="0">
              <a:buNone/>
            </a:pPr>
            <a:endParaRPr lang="en-GB" dirty="0"/>
          </a:p>
          <a:p>
            <a:pPr marL="400050" lvl="1" indent="0">
              <a:buNone/>
            </a:pPr>
            <a:r>
              <a:rPr lang="en-GB" dirty="0" err="1" smtClean="0"/>
              <a:t>PartvsWhole</a:t>
            </a:r>
            <a:r>
              <a:rPr lang="en-GB" dirty="0"/>
              <a:t>&lt;-c(1, -1, -1, 1)</a:t>
            </a:r>
          </a:p>
          <a:p>
            <a:pPr marL="400050" lvl="1" indent="0">
              <a:buNone/>
            </a:pPr>
            <a:r>
              <a:rPr lang="en-GB" dirty="0" err="1"/>
              <a:t>TesticlevsEye</a:t>
            </a:r>
            <a:r>
              <a:rPr lang="en-GB" dirty="0"/>
              <a:t>&lt;-c(0, -1, 1, 0)</a:t>
            </a:r>
          </a:p>
          <a:p>
            <a:pPr marL="400050" lvl="1" indent="0">
              <a:buNone/>
            </a:pPr>
            <a:r>
              <a:rPr lang="en-GB" dirty="0" err="1"/>
              <a:t>StickvsGrub</a:t>
            </a:r>
            <a:r>
              <a:rPr lang="en-GB" dirty="0"/>
              <a:t>&lt;-c(-1, 0, 0, 1)</a:t>
            </a:r>
          </a:p>
          <a:p>
            <a:pPr marL="400050" lvl="1" indent="0">
              <a:buNone/>
            </a:pPr>
            <a:r>
              <a:rPr lang="en-GB" dirty="0"/>
              <a:t>contrasts(</a:t>
            </a:r>
            <a:r>
              <a:rPr lang="en-GB" dirty="0" err="1"/>
              <a:t>longBush$Animal</a:t>
            </a:r>
            <a:r>
              <a:rPr lang="en-GB" dirty="0"/>
              <a:t>)&lt;-</a:t>
            </a:r>
            <a:r>
              <a:rPr lang="en-GB" dirty="0" err="1"/>
              <a:t>cbind</a:t>
            </a:r>
            <a:r>
              <a:rPr lang="en-GB" dirty="0"/>
              <a:t>(</a:t>
            </a:r>
            <a:r>
              <a:rPr lang="en-GB" dirty="0" err="1"/>
              <a:t>PartvsWhole</a:t>
            </a:r>
            <a:r>
              <a:rPr lang="en-GB" dirty="0"/>
              <a:t>, </a:t>
            </a:r>
            <a:r>
              <a:rPr lang="en-GB" dirty="0" err="1"/>
              <a:t>TesticlevsEye</a:t>
            </a:r>
            <a:r>
              <a:rPr lang="en-GB" dirty="0"/>
              <a:t>, </a:t>
            </a:r>
            <a:r>
              <a:rPr lang="en-GB" dirty="0" err="1"/>
              <a:t>StickvsGrub</a:t>
            </a:r>
            <a:r>
              <a:rPr lang="en-GB" dirty="0"/>
              <a:t>)</a:t>
            </a:r>
          </a:p>
          <a:p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9F23373B-53B8-4650-8AC6-9894B2804197}" type="slidenum">
              <a:rPr lang="en-US"/>
              <a:pPr/>
              <a:t>14</a:t>
            </a:fld>
            <a:endParaRPr lang="en-US"/>
          </a:p>
        </p:txBody>
      </p:sp>
      <p:pic>
        <p:nvPicPr>
          <p:cNvPr id="2" name="Picture 1" descr="Screen shot 2011-08-04 at 09.55.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723" y="1412776"/>
            <a:ext cx="8715125" cy="2102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</a:t>
            </a:r>
            <a:r>
              <a:rPr lang="en-GB" dirty="0" smtClean="0"/>
              <a:t>Easier (But Slightly Limited) Way: Repeated-Measures </a:t>
            </a:r>
            <a:r>
              <a:rPr lang="en-GB" dirty="0"/>
              <a:t>ANOVA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GB" dirty="0" err="1"/>
              <a:t>bushModel</a:t>
            </a:r>
            <a:r>
              <a:rPr lang="en-GB" dirty="0"/>
              <a:t>&lt;-</a:t>
            </a:r>
            <a:r>
              <a:rPr lang="en-GB" dirty="0" err="1"/>
              <a:t>ezANOVA</a:t>
            </a:r>
            <a:r>
              <a:rPr lang="en-GB" dirty="0"/>
              <a:t>(data = </a:t>
            </a:r>
            <a:r>
              <a:rPr lang="en-GB" dirty="0" err="1"/>
              <a:t>longBush</a:t>
            </a:r>
            <a:r>
              <a:rPr lang="en-GB" dirty="0"/>
              <a:t>, dv = .(Retch), </a:t>
            </a:r>
            <a:r>
              <a:rPr lang="en-GB" dirty="0" err="1"/>
              <a:t>wid</a:t>
            </a:r>
            <a:r>
              <a:rPr lang="en-GB" dirty="0"/>
              <a:t> = .(Participant),  within = .(Animal), detailed = TRUE, type = 3)</a:t>
            </a:r>
          </a:p>
          <a:p>
            <a:r>
              <a:rPr lang="en-GB" dirty="0"/>
              <a:t>To see the output execute the model name:</a:t>
            </a:r>
          </a:p>
          <a:p>
            <a:pPr marL="400050" lvl="1" indent="0">
              <a:buNone/>
            </a:pPr>
            <a:r>
              <a:rPr lang="en-GB" dirty="0" err="1"/>
              <a:t>bushModel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03745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6" name="Picture 5" descr="Screen shot 2011-08-04 at 09.59.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900" y="1772816"/>
            <a:ext cx="86741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2989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Post </a:t>
            </a:r>
            <a:r>
              <a:rPr lang="en-US" i="1" dirty="0" smtClean="0"/>
              <a:t>Hoc </a:t>
            </a:r>
            <a:r>
              <a:rPr lang="en-US" dirty="0" smtClean="0"/>
              <a:t>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GB" dirty="0" err="1"/>
              <a:t>pairwise.t.test</a:t>
            </a:r>
            <a:r>
              <a:rPr lang="en-GB" dirty="0"/>
              <a:t>(</a:t>
            </a:r>
            <a:r>
              <a:rPr lang="en-GB" dirty="0" err="1"/>
              <a:t>longBush$Retch</a:t>
            </a:r>
            <a:r>
              <a:rPr lang="en-GB" dirty="0"/>
              <a:t>, </a:t>
            </a:r>
            <a:r>
              <a:rPr lang="en-GB" dirty="0" err="1"/>
              <a:t>longBush$Animal</a:t>
            </a:r>
            <a:r>
              <a:rPr lang="en-GB" dirty="0"/>
              <a:t>, paired = TRUE, </a:t>
            </a:r>
            <a:r>
              <a:rPr lang="en-GB" dirty="0" err="1"/>
              <a:t>p.adjust.method</a:t>
            </a:r>
            <a:r>
              <a:rPr lang="en-GB" dirty="0"/>
              <a:t> = "</a:t>
            </a:r>
            <a:r>
              <a:rPr lang="en-GB" dirty="0" err="1"/>
              <a:t>bonferroni</a:t>
            </a:r>
            <a:r>
              <a:rPr lang="en-GB" dirty="0"/>
              <a:t>")</a:t>
            </a:r>
          </a:p>
        </p:txBody>
      </p:sp>
      <p:pic>
        <p:nvPicPr>
          <p:cNvPr id="4" name="Picture 3" descr="Screen shot 2011-08-04 at 10.01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3212976"/>
            <a:ext cx="7543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689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</a:t>
            </a:r>
            <a:r>
              <a:rPr lang="en-GB" dirty="0" smtClean="0"/>
              <a:t>Slightly More Complicated Way: the Multilevel Approach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We can </a:t>
            </a:r>
            <a:r>
              <a:rPr lang="en-GB" dirty="0" smtClean="0"/>
              <a:t>use </a:t>
            </a:r>
            <a:r>
              <a:rPr lang="en-GB" i="1" dirty="0" err="1"/>
              <a:t>lme</a:t>
            </a:r>
            <a:r>
              <a:rPr lang="en-GB" i="1" dirty="0"/>
              <a:t>(</a:t>
            </a:r>
            <a:r>
              <a:rPr lang="en-GB" i="1" dirty="0" smtClean="0"/>
              <a:t>)</a:t>
            </a:r>
            <a:r>
              <a:rPr lang="en-GB" dirty="0" smtClean="0"/>
              <a:t>:</a:t>
            </a:r>
          </a:p>
          <a:p>
            <a:pPr marL="400050" lvl="1" indent="0">
              <a:buNone/>
            </a:pPr>
            <a:r>
              <a:rPr lang="en-GB" dirty="0" err="1" smtClean="0"/>
              <a:t>bushModel</a:t>
            </a:r>
            <a:r>
              <a:rPr lang="en-GB" dirty="0"/>
              <a:t>&lt;-</a:t>
            </a:r>
            <a:r>
              <a:rPr lang="en-GB" dirty="0" err="1"/>
              <a:t>lme</a:t>
            </a:r>
            <a:r>
              <a:rPr lang="en-GB" dirty="0"/>
              <a:t>(Retch ~ Animal, random = ~1|Participant/Animal, data = </a:t>
            </a:r>
            <a:r>
              <a:rPr lang="en-GB" dirty="0" err="1"/>
              <a:t>longBush</a:t>
            </a:r>
            <a:r>
              <a:rPr lang="en-GB" dirty="0"/>
              <a:t>, method = "ML"</a:t>
            </a:r>
            <a:r>
              <a:rPr lang="en-GB" dirty="0" smtClean="0"/>
              <a:t>)</a:t>
            </a:r>
          </a:p>
          <a:p>
            <a:pPr marL="457200" indent="-457200"/>
            <a:r>
              <a:rPr lang="en-GB" dirty="0"/>
              <a:t>W</a:t>
            </a:r>
            <a:r>
              <a:rPr lang="en-GB" dirty="0" smtClean="0"/>
              <a:t>e </a:t>
            </a:r>
            <a:r>
              <a:rPr lang="en-GB" dirty="0"/>
              <a:t>have defined the model in exactly the same was as for </a:t>
            </a:r>
            <a:r>
              <a:rPr lang="en-GB" i="1" dirty="0" err="1"/>
              <a:t>aov</a:t>
            </a:r>
            <a:r>
              <a:rPr lang="en-GB" i="1" dirty="0"/>
              <a:t>()</a:t>
            </a:r>
            <a:r>
              <a:rPr lang="en-GB" dirty="0"/>
              <a:t>, we have simply added in a term that lets the model know that the variable </a:t>
            </a:r>
            <a:r>
              <a:rPr lang="en-GB" b="1" dirty="0"/>
              <a:t>Animal</a:t>
            </a:r>
            <a:r>
              <a:rPr lang="en-GB" dirty="0"/>
              <a:t> is made up of the same participants repeated multiple times across the variable </a:t>
            </a:r>
            <a:r>
              <a:rPr lang="en-GB" b="1" dirty="0" smtClean="0"/>
              <a:t>Animal</a:t>
            </a:r>
            <a:r>
              <a:rPr lang="en-GB" dirty="0"/>
              <a:t>:</a:t>
            </a:r>
            <a:endParaRPr lang="en-GB" dirty="0" smtClean="0"/>
          </a:p>
          <a:p>
            <a:pPr marL="400050" lvl="1" indent="0">
              <a:buNone/>
            </a:pPr>
            <a:r>
              <a:rPr lang="en-GB" dirty="0" smtClean="0"/>
              <a:t>(</a:t>
            </a:r>
            <a:r>
              <a:rPr lang="en-GB" i="1" dirty="0"/>
              <a:t>random = ~1|Participant/Animal</a:t>
            </a:r>
            <a:r>
              <a:rPr lang="en-GB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xmlns="" val="300316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</a:t>
            </a:r>
            <a:r>
              <a:rPr lang="en-GB" dirty="0" smtClean="0"/>
              <a:t>Slightly More Complicated Way: </a:t>
            </a:r>
            <a:r>
              <a:rPr lang="en-GB" dirty="0"/>
              <a:t>the </a:t>
            </a:r>
            <a:r>
              <a:rPr lang="en-GB" dirty="0" smtClean="0"/>
              <a:t>Multilevel Approach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</a:t>
            </a:r>
            <a:r>
              <a:rPr lang="en-GB" dirty="0" smtClean="0"/>
              <a:t>o </a:t>
            </a:r>
            <a:r>
              <a:rPr lang="en-GB" dirty="0"/>
              <a:t>test whether </a:t>
            </a:r>
            <a:r>
              <a:rPr lang="en-GB" b="1" dirty="0"/>
              <a:t>Animal</a:t>
            </a:r>
            <a:r>
              <a:rPr lang="en-GB" dirty="0"/>
              <a:t> had an overall effect, </a:t>
            </a:r>
            <a:r>
              <a:rPr lang="en-GB" dirty="0" smtClean="0"/>
              <a:t>compare </a:t>
            </a:r>
            <a:r>
              <a:rPr lang="en-GB" dirty="0"/>
              <a:t>the model that we have just created to one in which the predictor is </a:t>
            </a:r>
            <a:r>
              <a:rPr lang="en-GB" dirty="0" smtClean="0"/>
              <a:t>absent:</a:t>
            </a:r>
            <a:endParaRPr lang="en-GB" dirty="0"/>
          </a:p>
          <a:p>
            <a:pPr marL="400050" lvl="1" indent="0">
              <a:buNone/>
            </a:pPr>
            <a:r>
              <a:rPr lang="en-GB" dirty="0"/>
              <a:t>baseline&lt;-</a:t>
            </a:r>
            <a:r>
              <a:rPr lang="en-GB" dirty="0" err="1"/>
              <a:t>lme</a:t>
            </a:r>
            <a:r>
              <a:rPr lang="en-GB" dirty="0"/>
              <a:t>(Retch ~ 1, random = ~1|Participant/Animal, data = </a:t>
            </a:r>
            <a:r>
              <a:rPr lang="en-GB" dirty="0" err="1"/>
              <a:t>longBush</a:t>
            </a:r>
            <a:r>
              <a:rPr lang="en-GB" dirty="0"/>
              <a:t>, method = "ML")</a:t>
            </a:r>
          </a:p>
          <a:p>
            <a:pPr marL="457200" lvl="1" indent="0">
              <a:buNone/>
            </a:pPr>
            <a:r>
              <a:rPr lang="en-GB" dirty="0" err="1" smtClean="0"/>
              <a:t>anova</a:t>
            </a:r>
            <a:r>
              <a:rPr lang="en-GB" dirty="0"/>
              <a:t>(baseline, </a:t>
            </a:r>
            <a:r>
              <a:rPr lang="en-GB" dirty="0" err="1"/>
              <a:t>bushModel</a:t>
            </a:r>
            <a:r>
              <a:rPr lang="en-GB" dirty="0" smtClean="0"/>
              <a:t>)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" name="Picture 3" descr="Screen shot 2011-08-04 at 10.08.5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5661248"/>
            <a:ext cx="83312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516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B40F79F-CAD6-4559-8955-FAB6530CD7E4}" type="slidenum">
              <a:rPr lang="en-US"/>
              <a:pPr/>
              <a:t>2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323850"/>
            <a:ext cx="7381900" cy="1428750"/>
          </a:xfrm>
        </p:spPr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1938" y="1687513"/>
            <a:ext cx="7273925" cy="40306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dirty="0"/>
              <a:t>Rationale of </a:t>
            </a:r>
            <a:r>
              <a:rPr lang="en-GB" dirty="0" smtClean="0"/>
              <a:t>repeated measures ANOVA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 smtClean="0"/>
              <a:t>One- and two-way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Benefits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Partitioning </a:t>
            </a:r>
            <a:r>
              <a:rPr lang="en-GB" dirty="0" smtClean="0"/>
              <a:t>variance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Statistical </a:t>
            </a:r>
            <a:r>
              <a:rPr lang="en-GB" dirty="0" smtClean="0"/>
              <a:t>problems with repeated-measures designs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 err="1" smtClean="0"/>
              <a:t>Sphericity</a:t>
            </a:r>
            <a:endParaRPr lang="en-GB" dirty="0" smtClean="0"/>
          </a:p>
          <a:p>
            <a:pPr lvl="1">
              <a:lnSpc>
                <a:spcPct val="90000"/>
              </a:lnSpc>
            </a:pPr>
            <a:r>
              <a:rPr lang="en-GB" dirty="0" smtClean="0"/>
              <a:t>Overcoming </a:t>
            </a:r>
            <a:r>
              <a:rPr lang="en-GB" dirty="0"/>
              <a:t>these problems</a:t>
            </a:r>
          </a:p>
          <a:p>
            <a:pPr>
              <a:lnSpc>
                <a:spcPct val="90000"/>
              </a:lnSpc>
            </a:pPr>
            <a:r>
              <a:rPr lang="en-GB" dirty="0"/>
              <a:t>Interpretation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autoUpdateAnimBg="0"/>
      <p:bldP spid="200707" grpId="0" build="p" bldLvl="3" autoUpdateAnimBg="0" advAuto="100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GB" dirty="0"/>
              <a:t>summary(</a:t>
            </a:r>
            <a:r>
              <a:rPr lang="en-GB" dirty="0" err="1"/>
              <a:t>bushModel</a:t>
            </a:r>
            <a:r>
              <a:rPr lang="en-GB" dirty="0"/>
              <a:t>)</a:t>
            </a:r>
          </a:p>
          <a:p>
            <a:endParaRPr lang="en-US" dirty="0"/>
          </a:p>
        </p:txBody>
      </p:sp>
      <p:pic>
        <p:nvPicPr>
          <p:cNvPr id="4" name="Picture 3" descr="Screen shot 2011-08-04 at 10.11.3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564904"/>
            <a:ext cx="823927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6971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Post Hoc </a:t>
            </a:r>
            <a:r>
              <a:rPr lang="en-US" dirty="0" smtClean="0"/>
              <a:t>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get </a:t>
            </a:r>
            <a:r>
              <a:rPr lang="en-GB" i="1" dirty="0"/>
              <a:t>post hoc </a:t>
            </a:r>
            <a:r>
              <a:rPr lang="en-GB" dirty="0"/>
              <a:t>tests for the current data, execute:</a:t>
            </a:r>
          </a:p>
          <a:p>
            <a:pPr marL="400050" lvl="1" indent="0">
              <a:buNone/>
            </a:pPr>
            <a:r>
              <a:rPr lang="en-GB" dirty="0" err="1"/>
              <a:t>postHocs</a:t>
            </a:r>
            <a:r>
              <a:rPr lang="en-GB" dirty="0"/>
              <a:t>&lt;-</a:t>
            </a:r>
            <a:r>
              <a:rPr lang="en-GB" dirty="0" err="1"/>
              <a:t>glht</a:t>
            </a:r>
            <a:r>
              <a:rPr lang="en-GB" dirty="0"/>
              <a:t>(</a:t>
            </a:r>
            <a:r>
              <a:rPr lang="en-GB" dirty="0" err="1"/>
              <a:t>bushModel</a:t>
            </a:r>
            <a:r>
              <a:rPr lang="en-GB" dirty="0"/>
              <a:t>, </a:t>
            </a:r>
            <a:r>
              <a:rPr lang="en-GB" dirty="0" err="1"/>
              <a:t>linfct</a:t>
            </a:r>
            <a:r>
              <a:rPr lang="en-GB" dirty="0"/>
              <a:t> = </a:t>
            </a:r>
            <a:r>
              <a:rPr lang="en-GB" dirty="0" err="1"/>
              <a:t>mcp</a:t>
            </a:r>
            <a:r>
              <a:rPr lang="en-GB" dirty="0"/>
              <a:t>(Animal = "</a:t>
            </a:r>
            <a:r>
              <a:rPr lang="en-GB" dirty="0" err="1"/>
              <a:t>Tukey</a:t>
            </a:r>
            <a:r>
              <a:rPr lang="en-GB" dirty="0"/>
              <a:t>"))</a:t>
            </a:r>
          </a:p>
          <a:p>
            <a:pPr marL="457200" lvl="1" indent="0">
              <a:buNone/>
            </a:pPr>
            <a:r>
              <a:rPr lang="en-GB" dirty="0"/>
              <a:t>summary(</a:t>
            </a:r>
            <a:r>
              <a:rPr lang="en-GB" dirty="0" err="1"/>
              <a:t>postHocs</a:t>
            </a:r>
            <a:r>
              <a:rPr lang="en-GB" dirty="0"/>
              <a:t>)</a:t>
            </a:r>
          </a:p>
          <a:p>
            <a:pPr marL="457200" lvl="1" indent="0">
              <a:buNone/>
            </a:pPr>
            <a:r>
              <a:rPr lang="en-GB" dirty="0" err="1"/>
              <a:t>confint</a:t>
            </a:r>
            <a:r>
              <a:rPr lang="en-GB" dirty="0"/>
              <a:t>(</a:t>
            </a:r>
            <a:r>
              <a:rPr lang="en-GB" dirty="0" err="1"/>
              <a:t>postHocs</a:t>
            </a:r>
            <a:r>
              <a:rPr lang="en-GB" dirty="0"/>
              <a:t>)	</a:t>
            </a:r>
          </a:p>
        </p:txBody>
      </p:sp>
    </p:spTree>
    <p:extLst>
      <p:ext uri="{BB962C8B-B14F-4D97-AF65-F5344CB8AC3E}">
        <p14:creationId xmlns:p14="http://schemas.microsoft.com/office/powerpoint/2010/main" xmlns="" val="2337350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Hoc Tests Output</a:t>
            </a:r>
            <a:endParaRPr lang="en-US" dirty="0"/>
          </a:p>
        </p:txBody>
      </p:sp>
      <p:pic>
        <p:nvPicPr>
          <p:cNvPr id="7" name="Picture 6" descr="Screen shot 2011-08-04 at 10.15.4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731" y="1684617"/>
            <a:ext cx="8521700" cy="2120900"/>
          </a:xfrm>
          <a:prstGeom prst="rect">
            <a:avLst/>
          </a:prstGeom>
        </p:spPr>
      </p:pic>
      <p:pic>
        <p:nvPicPr>
          <p:cNvPr id="8" name="Picture 7" descr="Screen shot 2011-08-04 at 10.16.0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937000"/>
            <a:ext cx="85344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0772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Robust </a:t>
            </a:r>
            <a:r>
              <a:rPr lang="en-GB" dirty="0" smtClean="0"/>
              <a:t>One-Way Repeated-Measures ANOVA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 data to be in wide format.</a:t>
            </a:r>
          </a:p>
          <a:p>
            <a:r>
              <a:rPr lang="en-US" dirty="0"/>
              <a:t>G</a:t>
            </a:r>
            <a:r>
              <a:rPr lang="en-US" dirty="0" smtClean="0"/>
              <a:t>et rid of participant variable:</a:t>
            </a:r>
          </a:p>
          <a:p>
            <a:pPr marL="457200" lvl="1" indent="0">
              <a:buNone/>
            </a:pPr>
            <a:r>
              <a:rPr lang="en-GB" dirty="0"/>
              <a:t>bushData2&lt;-</a:t>
            </a:r>
            <a:r>
              <a:rPr lang="en-GB" dirty="0" err="1"/>
              <a:t>bushData</a:t>
            </a:r>
            <a:r>
              <a:rPr lang="en-GB" dirty="0"/>
              <a:t>[, -c(1)]</a:t>
            </a:r>
          </a:p>
        </p:txBody>
      </p:sp>
      <p:pic>
        <p:nvPicPr>
          <p:cNvPr id="4" name="Picture 3" descr="Screen shot 2011-08-04 at 10.23.5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008" y="3645024"/>
            <a:ext cx="8430898" cy="20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6513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Robust </a:t>
            </a:r>
            <a:r>
              <a:rPr lang="en-GB" dirty="0" smtClean="0"/>
              <a:t>One-Way Repeated-Measures ANOVA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GB" dirty="0" err="1"/>
              <a:t>rmanova</a:t>
            </a:r>
            <a:r>
              <a:rPr lang="en-GB" dirty="0"/>
              <a:t>(bushData2</a:t>
            </a:r>
            <a:r>
              <a:rPr lang="en-GB" dirty="0" smtClean="0"/>
              <a:t>)</a:t>
            </a:r>
          </a:p>
          <a:p>
            <a:r>
              <a:rPr lang="en-GB" dirty="0" smtClean="0"/>
              <a:t>or</a:t>
            </a:r>
            <a:r>
              <a:rPr lang="en-GB" dirty="0" smtClean="0"/>
              <a:t>:</a:t>
            </a:r>
            <a:endParaRPr lang="en-GB" dirty="0"/>
          </a:p>
          <a:p>
            <a:pPr marL="400050" lvl="1" indent="0">
              <a:buNone/>
            </a:pPr>
            <a:r>
              <a:rPr lang="en-GB" dirty="0" err="1" smtClean="0"/>
              <a:t>rmanovab</a:t>
            </a:r>
            <a:r>
              <a:rPr lang="en-GB" dirty="0"/>
              <a:t>(bushData2, </a:t>
            </a:r>
            <a:r>
              <a:rPr lang="en-GB" dirty="0" err="1"/>
              <a:t>nboot</a:t>
            </a:r>
            <a:r>
              <a:rPr lang="en-GB" dirty="0"/>
              <a:t> = 2000)</a:t>
            </a:r>
          </a:p>
        </p:txBody>
      </p:sp>
    </p:spTree>
    <p:extLst>
      <p:ext uri="{BB962C8B-B14F-4D97-AF65-F5344CB8AC3E}">
        <p14:creationId xmlns:p14="http://schemas.microsoft.com/office/powerpoint/2010/main" xmlns="" val="3147732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7" name="Picture 6" descr="Screen shot 2011-08-04 at 10.28.1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556792"/>
            <a:ext cx="7380312" cy="497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4408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F7C7930-FE72-4DFD-B66C-356303C1C234}" type="slidenum">
              <a:rPr lang="en-US"/>
              <a:pPr/>
              <a:t>26</a:t>
            </a:fld>
            <a:endParaRPr lang="en-US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196850"/>
            <a:ext cx="6819900" cy="1438275"/>
          </a:xfrm>
        </p:spPr>
        <p:txBody>
          <a:bodyPr/>
          <a:lstStyle/>
          <a:p>
            <a:r>
              <a:rPr lang="en-GB" sz="4000" dirty="0"/>
              <a:t>What is Two-Way </a:t>
            </a:r>
            <a:r>
              <a:rPr lang="en-GB" sz="4000" dirty="0" smtClean="0"/>
              <a:t>Repeated-Measures </a:t>
            </a:r>
            <a:r>
              <a:rPr lang="en-GB" sz="4000" dirty="0"/>
              <a:t>ANOVA?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8900" y="1744663"/>
            <a:ext cx="7334250" cy="4308475"/>
          </a:xfrm>
        </p:spPr>
        <p:txBody>
          <a:bodyPr/>
          <a:lstStyle/>
          <a:p>
            <a:r>
              <a:rPr lang="en-GB" dirty="0"/>
              <a:t>Two </a:t>
            </a:r>
            <a:r>
              <a:rPr lang="en-GB" dirty="0" smtClean="0"/>
              <a:t>independent variables</a:t>
            </a:r>
            <a:endParaRPr lang="en-GB" dirty="0"/>
          </a:p>
          <a:p>
            <a:pPr lvl="1"/>
            <a:r>
              <a:rPr lang="en-GB" dirty="0"/>
              <a:t>Two-way = 2 IVs</a:t>
            </a:r>
          </a:p>
          <a:p>
            <a:pPr lvl="1"/>
            <a:r>
              <a:rPr lang="en-GB" dirty="0" smtClean="0"/>
              <a:t>Three-way </a:t>
            </a:r>
            <a:r>
              <a:rPr lang="en-GB" dirty="0"/>
              <a:t>= 3 IVs</a:t>
            </a:r>
          </a:p>
          <a:p>
            <a:r>
              <a:rPr lang="en-GB" dirty="0"/>
              <a:t>The same participants in </a:t>
            </a:r>
            <a:r>
              <a:rPr lang="en-GB" i="1" dirty="0"/>
              <a:t>all</a:t>
            </a:r>
            <a:r>
              <a:rPr lang="en-GB" dirty="0"/>
              <a:t> </a:t>
            </a:r>
            <a:r>
              <a:rPr lang="en-GB" dirty="0" smtClean="0"/>
              <a:t>conditions</a:t>
            </a:r>
            <a:endParaRPr lang="en-GB" dirty="0"/>
          </a:p>
          <a:p>
            <a:pPr lvl="1"/>
            <a:r>
              <a:rPr lang="en-GB" dirty="0"/>
              <a:t>Repeated </a:t>
            </a:r>
            <a:r>
              <a:rPr lang="en-GB" dirty="0" smtClean="0"/>
              <a:t>measures </a:t>
            </a:r>
            <a:r>
              <a:rPr lang="en-GB" dirty="0"/>
              <a:t>= ‘same participants’</a:t>
            </a:r>
          </a:p>
          <a:p>
            <a:pPr lvl="1"/>
            <a:r>
              <a:rPr lang="en-GB" dirty="0"/>
              <a:t>A.k.a. ‘within-subjects’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8" grpId="0" autoUpdateAnimBg="0"/>
      <p:bldP spid="27545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C423CF68-5736-46B6-B477-8755468BABBD}" type="slidenum">
              <a:rPr lang="en-US"/>
              <a:pPr/>
              <a:t>27</a:t>
            </a:fld>
            <a:endParaRPr lang="en-US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44488"/>
            <a:ext cx="7772400" cy="1143000"/>
          </a:xfrm>
        </p:spPr>
        <p:txBody>
          <a:bodyPr/>
          <a:lstStyle/>
          <a:p>
            <a:r>
              <a:rPr lang="en-GB"/>
              <a:t>An Example</a:t>
            </a:r>
          </a:p>
        </p:txBody>
      </p:sp>
      <p:sp>
        <p:nvSpPr>
          <p:cNvPr id="277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79563" y="1671638"/>
            <a:ext cx="7265987" cy="4205287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Field (</a:t>
            </a:r>
            <a:r>
              <a:rPr lang="en-GB" dirty="0" smtClean="0"/>
              <a:t>2009): </a:t>
            </a:r>
            <a:r>
              <a:rPr lang="en-GB" dirty="0"/>
              <a:t>Effects of advertising on evaluations of different drink types.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IV 1 (Drink): </a:t>
            </a:r>
            <a:r>
              <a:rPr lang="en-GB" dirty="0" smtClean="0"/>
              <a:t>beer, wine, water</a:t>
            </a:r>
            <a:endParaRPr lang="en-GB" dirty="0"/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IV 2 (Imagery): </a:t>
            </a:r>
            <a:r>
              <a:rPr lang="en-GB" dirty="0" smtClean="0"/>
              <a:t>positive, </a:t>
            </a:r>
            <a:r>
              <a:rPr lang="en-GB" dirty="0"/>
              <a:t>negative, neutral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Dependent </a:t>
            </a:r>
            <a:r>
              <a:rPr lang="en-GB" dirty="0" smtClean="0"/>
              <a:t>variable (</a:t>
            </a:r>
            <a:r>
              <a:rPr lang="en-GB" dirty="0"/>
              <a:t>DV): Evaluation of </a:t>
            </a:r>
            <a:r>
              <a:rPr lang="en-GB" dirty="0" smtClean="0"/>
              <a:t>product, </a:t>
            </a:r>
            <a:r>
              <a:rPr lang="en-GB" dirty="0"/>
              <a:t>from </a:t>
            </a:r>
            <a:r>
              <a:rPr lang="en-GB" dirty="0" smtClean="0"/>
              <a:t>–100, </a:t>
            </a:r>
            <a:r>
              <a:rPr lang="en-GB" dirty="0"/>
              <a:t>dislike very </a:t>
            </a:r>
            <a:r>
              <a:rPr lang="en-GB" dirty="0" smtClean="0"/>
              <a:t>much, </a:t>
            </a:r>
            <a:r>
              <a:rPr lang="en-GB" dirty="0"/>
              <a:t>to +</a:t>
            </a:r>
            <a:r>
              <a:rPr lang="en-GB" dirty="0" smtClean="0"/>
              <a:t>100, </a:t>
            </a:r>
            <a:r>
              <a:rPr lang="en-GB" dirty="0"/>
              <a:t>like very </a:t>
            </a:r>
            <a:r>
              <a:rPr lang="en-GB" dirty="0" smtClean="0"/>
              <a:t>much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7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7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7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7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autoUpdateAnimBg="0"/>
      <p:bldP spid="277508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7808EED5-8EC6-4D05-A297-7A4D8C01BE51}" type="slidenum">
              <a:rPr lang="en-US"/>
              <a:pPr/>
              <a:t>28</a:t>
            </a:fld>
            <a:endParaRPr lang="en-US"/>
          </a:p>
        </p:txBody>
      </p:sp>
      <p:sp>
        <p:nvSpPr>
          <p:cNvPr id="281602" name="AutoShape 2"/>
          <p:cNvSpPr>
            <a:spLocks noChangeArrowheads="1"/>
          </p:cNvSpPr>
          <p:nvPr/>
        </p:nvSpPr>
        <p:spPr bwMode="auto">
          <a:xfrm>
            <a:off x="2968625" y="223838"/>
            <a:ext cx="4902200" cy="1079500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GB" sz="2400" b="1">
                <a:solidFill>
                  <a:schemeClr val="bg1"/>
                </a:solidFill>
              </a:rPr>
              <a:t>SS</a:t>
            </a:r>
            <a:r>
              <a:rPr lang="en-GB" sz="2400" b="1" baseline="-25000">
                <a:solidFill>
                  <a:schemeClr val="bg1"/>
                </a:solidFill>
              </a:rPr>
              <a:t>T</a:t>
            </a:r>
            <a:endParaRPr lang="en-GB" sz="2400">
              <a:solidFill>
                <a:schemeClr val="bg1"/>
              </a:solidFill>
            </a:endParaRPr>
          </a:p>
          <a:p>
            <a:pPr algn="ctr" eaLnBrk="0" hangingPunct="0"/>
            <a:r>
              <a:rPr lang="en-GB" sz="2400" dirty="0">
                <a:solidFill>
                  <a:schemeClr val="bg1"/>
                </a:solidFill>
              </a:rPr>
              <a:t>Variance between all participants</a:t>
            </a:r>
          </a:p>
        </p:txBody>
      </p:sp>
      <p:sp>
        <p:nvSpPr>
          <p:cNvPr id="281603" name="AutoShape 3"/>
          <p:cNvSpPr>
            <a:spLocks noChangeArrowheads="1"/>
          </p:cNvSpPr>
          <p:nvPr/>
        </p:nvSpPr>
        <p:spPr bwMode="auto">
          <a:xfrm>
            <a:off x="2319338" y="1830388"/>
            <a:ext cx="3016250" cy="1447800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GB" sz="2400" b="1" dirty="0">
                <a:solidFill>
                  <a:schemeClr val="bg1"/>
                </a:solidFill>
              </a:rPr>
              <a:t>SS</a:t>
            </a:r>
            <a:r>
              <a:rPr lang="en-GB" sz="2400" b="1" baseline="-25000" dirty="0">
                <a:solidFill>
                  <a:schemeClr val="bg1"/>
                </a:solidFill>
              </a:rPr>
              <a:t>M</a:t>
            </a:r>
          </a:p>
          <a:p>
            <a:pPr algn="ctr" eaLnBrk="0" hangingPunct="0"/>
            <a:r>
              <a:rPr lang="en-GB" sz="1600" b="1" dirty="0" smtClean="0">
                <a:solidFill>
                  <a:schemeClr val="bg1"/>
                </a:solidFill>
              </a:rPr>
              <a:t>Within-Participant </a:t>
            </a:r>
            <a:r>
              <a:rPr lang="en-GB" sz="1600" b="1" dirty="0">
                <a:solidFill>
                  <a:schemeClr val="bg1"/>
                </a:solidFill>
              </a:rPr>
              <a:t>Variance </a:t>
            </a:r>
            <a:r>
              <a:rPr lang="en-GB" sz="1600" b="1" dirty="0" err="1">
                <a:solidFill>
                  <a:schemeClr val="bg1"/>
                </a:solidFill>
              </a:rPr>
              <a:t>Variance</a:t>
            </a:r>
            <a:r>
              <a:rPr lang="en-GB" sz="1600" b="1" dirty="0">
                <a:solidFill>
                  <a:schemeClr val="bg1"/>
                </a:solidFill>
              </a:rPr>
              <a:t> explained by the experimental manipulations</a:t>
            </a:r>
          </a:p>
        </p:txBody>
      </p:sp>
      <p:sp>
        <p:nvSpPr>
          <p:cNvPr id="281604" name="AutoShape 4"/>
          <p:cNvSpPr>
            <a:spLocks noChangeArrowheads="1"/>
          </p:cNvSpPr>
          <p:nvPr/>
        </p:nvSpPr>
        <p:spPr bwMode="auto">
          <a:xfrm rot="7210498">
            <a:off x="3763963" y="1344613"/>
            <a:ext cx="1066800" cy="685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GB"/>
          </a:p>
        </p:txBody>
      </p:sp>
      <p:sp>
        <p:nvSpPr>
          <p:cNvPr id="281605" name="AutoShape 5"/>
          <p:cNvSpPr>
            <a:spLocks noChangeArrowheads="1"/>
          </p:cNvSpPr>
          <p:nvPr/>
        </p:nvSpPr>
        <p:spPr bwMode="auto">
          <a:xfrm>
            <a:off x="7378700" y="1817688"/>
            <a:ext cx="1514475" cy="1447800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GB" sz="2400" b="1"/>
              <a:t>SS</a:t>
            </a:r>
            <a:r>
              <a:rPr lang="en-GB" sz="2400" b="1" baseline="-25000"/>
              <a:t>R</a:t>
            </a:r>
            <a:endParaRPr lang="en-GB" sz="1600" b="1"/>
          </a:p>
          <a:p>
            <a:pPr algn="ctr" eaLnBrk="0" hangingPunct="0"/>
            <a:r>
              <a:rPr lang="en-GB" sz="1600" b="1"/>
              <a:t>Between-Participant Variance</a:t>
            </a:r>
          </a:p>
        </p:txBody>
      </p:sp>
      <p:sp>
        <p:nvSpPr>
          <p:cNvPr id="281606" name="AutoShape 6"/>
          <p:cNvSpPr>
            <a:spLocks noChangeArrowheads="1"/>
          </p:cNvSpPr>
          <p:nvPr/>
        </p:nvSpPr>
        <p:spPr bwMode="auto">
          <a:xfrm rot="3008070">
            <a:off x="6717507" y="1372394"/>
            <a:ext cx="1227137" cy="6508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GB"/>
          </a:p>
        </p:txBody>
      </p:sp>
      <p:sp>
        <p:nvSpPr>
          <p:cNvPr id="281607" name="AutoShape 7"/>
          <p:cNvSpPr>
            <a:spLocks noChangeArrowheads="1"/>
          </p:cNvSpPr>
          <p:nvPr/>
        </p:nvSpPr>
        <p:spPr bwMode="auto">
          <a:xfrm>
            <a:off x="1349375" y="3644900"/>
            <a:ext cx="1371600" cy="1179513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GB" sz="2400" b="1"/>
              <a:t>SS</a:t>
            </a:r>
            <a:r>
              <a:rPr lang="en-GB" sz="2400" b="1" baseline="-25000"/>
              <a:t>A</a:t>
            </a:r>
          </a:p>
          <a:p>
            <a:pPr algn="ctr" eaLnBrk="0" hangingPunct="0"/>
            <a:r>
              <a:rPr lang="en-GB" sz="1600" b="1"/>
              <a:t>Effect of Drink</a:t>
            </a:r>
          </a:p>
        </p:txBody>
      </p:sp>
      <p:sp>
        <p:nvSpPr>
          <p:cNvPr id="281608" name="AutoShape 8"/>
          <p:cNvSpPr>
            <a:spLocks noChangeArrowheads="1"/>
          </p:cNvSpPr>
          <p:nvPr/>
        </p:nvSpPr>
        <p:spPr bwMode="auto">
          <a:xfrm rot="7210498">
            <a:off x="1900238" y="3111500"/>
            <a:ext cx="736600" cy="685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GB"/>
          </a:p>
        </p:txBody>
      </p:sp>
      <p:sp>
        <p:nvSpPr>
          <p:cNvPr id="281609" name="AutoShape 9"/>
          <p:cNvSpPr>
            <a:spLocks noChangeArrowheads="1"/>
          </p:cNvSpPr>
          <p:nvPr/>
        </p:nvSpPr>
        <p:spPr bwMode="auto">
          <a:xfrm>
            <a:off x="3222625" y="3644900"/>
            <a:ext cx="1371600" cy="1150938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GB" sz="2400" b="1"/>
              <a:t>SS</a:t>
            </a:r>
            <a:r>
              <a:rPr lang="en-GB" sz="2400" b="1" baseline="-25000"/>
              <a:t>B</a:t>
            </a:r>
          </a:p>
          <a:p>
            <a:pPr algn="ctr" eaLnBrk="0" hangingPunct="0"/>
            <a:r>
              <a:rPr lang="en-GB" sz="1600" b="1"/>
              <a:t>Effect of Imagery</a:t>
            </a:r>
          </a:p>
        </p:txBody>
      </p:sp>
      <p:sp>
        <p:nvSpPr>
          <p:cNvPr id="281610" name="AutoShape 10"/>
          <p:cNvSpPr>
            <a:spLocks noChangeArrowheads="1"/>
          </p:cNvSpPr>
          <p:nvPr/>
        </p:nvSpPr>
        <p:spPr bwMode="auto">
          <a:xfrm>
            <a:off x="5089525" y="3644900"/>
            <a:ext cx="1371600" cy="1135063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GB" sz="2400" b="1"/>
              <a:t>SS</a:t>
            </a:r>
            <a:r>
              <a:rPr lang="en-GB" sz="2400" b="1" baseline="-25000"/>
              <a:t>A </a:t>
            </a:r>
            <a:r>
              <a:rPr lang="en-GB" sz="2400" b="1" baseline="-25000">
                <a:sym typeface="Symbol" pitchFamily="18" charset="2"/>
              </a:rPr>
              <a:t></a:t>
            </a:r>
            <a:r>
              <a:rPr lang="en-GB" sz="2400" b="1" baseline="-25000"/>
              <a:t> B</a:t>
            </a:r>
          </a:p>
          <a:p>
            <a:pPr algn="ctr" eaLnBrk="0" hangingPunct="0"/>
            <a:r>
              <a:rPr lang="en-GB" sz="1600" b="1"/>
              <a:t>Effect of Interaction</a:t>
            </a:r>
          </a:p>
        </p:txBody>
      </p:sp>
      <p:sp>
        <p:nvSpPr>
          <p:cNvPr id="281611" name="AutoShape 11"/>
          <p:cNvSpPr>
            <a:spLocks noChangeArrowheads="1"/>
          </p:cNvSpPr>
          <p:nvPr/>
        </p:nvSpPr>
        <p:spPr bwMode="auto">
          <a:xfrm rot="5403437">
            <a:off x="3613945" y="3151981"/>
            <a:ext cx="430212" cy="6508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GB"/>
          </a:p>
        </p:txBody>
      </p:sp>
      <p:sp>
        <p:nvSpPr>
          <p:cNvPr id="281612" name="AutoShape 12"/>
          <p:cNvSpPr>
            <a:spLocks noChangeArrowheads="1"/>
          </p:cNvSpPr>
          <p:nvPr/>
        </p:nvSpPr>
        <p:spPr bwMode="auto">
          <a:xfrm>
            <a:off x="1347788" y="5086350"/>
            <a:ext cx="1371600" cy="1062038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GB" sz="2400" b="1"/>
              <a:t>SS</a:t>
            </a:r>
            <a:r>
              <a:rPr lang="en-GB" sz="2400" b="1" baseline="-25000"/>
              <a:t>RA</a:t>
            </a:r>
          </a:p>
          <a:p>
            <a:pPr algn="ctr" eaLnBrk="0" hangingPunct="0"/>
            <a:r>
              <a:rPr lang="en-GB" sz="1600" b="1"/>
              <a:t>Error for Drink</a:t>
            </a:r>
          </a:p>
        </p:txBody>
      </p:sp>
      <p:cxnSp>
        <p:nvCxnSpPr>
          <p:cNvPr id="281613" name="AutoShape 13"/>
          <p:cNvCxnSpPr>
            <a:cxnSpLocks noChangeShapeType="1"/>
            <a:stCxn id="281607" idx="2"/>
            <a:endCxn id="281612" idx="0"/>
          </p:cNvCxnSpPr>
          <p:nvPr/>
        </p:nvCxnSpPr>
        <p:spPr bwMode="auto">
          <a:xfrm flipH="1">
            <a:off x="2033588" y="4833938"/>
            <a:ext cx="1587" cy="2428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81614" name="AutoShape 14"/>
          <p:cNvSpPr>
            <a:spLocks noChangeArrowheads="1"/>
          </p:cNvSpPr>
          <p:nvPr/>
        </p:nvSpPr>
        <p:spPr bwMode="auto">
          <a:xfrm>
            <a:off x="3221038" y="5086350"/>
            <a:ext cx="1371600" cy="1062038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GB" sz="2400" b="1" dirty="0"/>
              <a:t>SS</a:t>
            </a:r>
            <a:r>
              <a:rPr lang="en-GB" sz="2400" b="1" baseline="-25000" dirty="0"/>
              <a:t>RB</a:t>
            </a:r>
          </a:p>
          <a:p>
            <a:pPr algn="ctr" eaLnBrk="0" hangingPunct="0"/>
            <a:r>
              <a:rPr lang="en-GB" sz="1600" b="1" dirty="0"/>
              <a:t>Error for Imagery</a:t>
            </a:r>
          </a:p>
        </p:txBody>
      </p:sp>
      <p:sp>
        <p:nvSpPr>
          <p:cNvPr id="281615" name="AutoShape 15"/>
          <p:cNvSpPr>
            <a:spLocks noChangeArrowheads="1"/>
          </p:cNvSpPr>
          <p:nvPr/>
        </p:nvSpPr>
        <p:spPr bwMode="auto">
          <a:xfrm>
            <a:off x="5089525" y="5086350"/>
            <a:ext cx="1371600" cy="1062038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GB" sz="2400" b="1" dirty="0"/>
              <a:t>SS</a:t>
            </a:r>
            <a:r>
              <a:rPr lang="en-GB" sz="2400" b="1" baseline="-25000" dirty="0"/>
              <a:t>RA </a:t>
            </a:r>
            <a:r>
              <a:rPr lang="en-GB" sz="2400" b="1" baseline="-25000" dirty="0">
                <a:sym typeface="Symbol" pitchFamily="18" charset="2"/>
              </a:rPr>
              <a:t></a:t>
            </a:r>
            <a:r>
              <a:rPr lang="en-GB" sz="2400" b="1" baseline="-25000" dirty="0"/>
              <a:t> B</a:t>
            </a:r>
          </a:p>
          <a:p>
            <a:pPr algn="ctr" eaLnBrk="0" hangingPunct="0"/>
            <a:r>
              <a:rPr lang="en-GB" sz="1600" b="1" dirty="0"/>
              <a:t>Error for Interaction</a:t>
            </a:r>
          </a:p>
        </p:txBody>
      </p:sp>
      <p:sp>
        <p:nvSpPr>
          <p:cNvPr id="281616" name="AutoShape 16"/>
          <p:cNvSpPr>
            <a:spLocks noChangeArrowheads="1"/>
          </p:cNvSpPr>
          <p:nvPr/>
        </p:nvSpPr>
        <p:spPr bwMode="auto">
          <a:xfrm rot="3008070">
            <a:off x="4981575" y="3101975"/>
            <a:ext cx="803275" cy="6508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GB"/>
          </a:p>
        </p:txBody>
      </p:sp>
      <p:cxnSp>
        <p:nvCxnSpPr>
          <p:cNvPr id="281617" name="AutoShape 17"/>
          <p:cNvCxnSpPr>
            <a:cxnSpLocks noChangeShapeType="1"/>
            <a:stCxn id="281609" idx="2"/>
            <a:endCxn id="281614" idx="0"/>
          </p:cNvCxnSpPr>
          <p:nvPr/>
        </p:nvCxnSpPr>
        <p:spPr bwMode="auto">
          <a:xfrm flipH="1">
            <a:off x="3906838" y="4805363"/>
            <a:ext cx="1587" cy="2714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81618" name="AutoShape 18"/>
          <p:cNvCxnSpPr>
            <a:cxnSpLocks noChangeShapeType="1"/>
            <a:stCxn id="281610" idx="2"/>
            <a:endCxn id="281615" idx="0"/>
          </p:cNvCxnSpPr>
          <p:nvPr/>
        </p:nvCxnSpPr>
        <p:spPr bwMode="auto">
          <a:xfrm>
            <a:off x="5775325" y="4789488"/>
            <a:ext cx="0" cy="2873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8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8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8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1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1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8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8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2" grpId="0" animBg="1" autoUpdateAnimBg="0"/>
      <p:bldP spid="281603" grpId="0" animBg="1" autoUpdateAnimBg="0"/>
      <p:bldP spid="281604" grpId="0" animBg="1"/>
      <p:bldP spid="281605" grpId="0" animBg="1" autoUpdateAnimBg="0"/>
      <p:bldP spid="281606" grpId="0" animBg="1"/>
      <p:bldP spid="281607" grpId="0" animBg="1" autoUpdateAnimBg="0"/>
      <p:bldP spid="281608" grpId="0" animBg="1"/>
      <p:bldP spid="281609" grpId="0" animBg="1" autoUpdateAnimBg="0"/>
      <p:bldP spid="281610" grpId="0" animBg="1" autoUpdateAnimBg="0"/>
      <p:bldP spid="281611" grpId="0" animBg="1"/>
      <p:bldP spid="281612" grpId="0" animBg="1" autoUpdateAnimBg="0"/>
      <p:bldP spid="281614" grpId="0" animBg="1" autoUpdateAnimBg="0"/>
      <p:bldP spid="281615" grpId="0" animBg="1" autoUpdateAnimBg="0"/>
      <p:bldP spid="2816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Getting Data into the </a:t>
            </a:r>
            <a:r>
              <a:rPr lang="en-GB" sz="4000" dirty="0" smtClean="0"/>
              <a:t>Correct Format</a:t>
            </a:r>
            <a:endParaRPr lang="en-GB" sz="4000" baseline="-25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Data needs to be in long format.</a:t>
            </a:r>
          </a:p>
          <a:p>
            <a:r>
              <a:rPr lang="en-US" dirty="0" smtClean="0"/>
              <a:t>Can use </a:t>
            </a:r>
            <a:r>
              <a:rPr lang="en-US" i="1" dirty="0" smtClean="0"/>
              <a:t>melt() </a:t>
            </a:r>
            <a:r>
              <a:rPr lang="en-US" dirty="0" smtClean="0"/>
              <a:t>function to change data into long format:</a:t>
            </a:r>
          </a:p>
          <a:p>
            <a:pPr marL="400050" lvl="1" indent="0">
              <a:buNone/>
            </a:pPr>
            <a:r>
              <a:rPr lang="en-GB" dirty="0" err="1"/>
              <a:t>longAttitude</a:t>
            </a:r>
            <a:r>
              <a:rPr lang="en-GB" dirty="0"/>
              <a:t> &lt;-melt(</a:t>
            </a:r>
            <a:r>
              <a:rPr lang="en-GB" dirty="0" err="1"/>
              <a:t>attitudeData</a:t>
            </a:r>
            <a:r>
              <a:rPr lang="en-GB" dirty="0"/>
              <a:t>, id = "participant", measured = c( "</a:t>
            </a:r>
            <a:r>
              <a:rPr lang="en-GB" dirty="0" err="1"/>
              <a:t>beerpos</a:t>
            </a:r>
            <a:r>
              <a:rPr lang="en-GB" dirty="0"/>
              <a:t>", "</a:t>
            </a:r>
            <a:r>
              <a:rPr lang="en-GB" dirty="0" err="1"/>
              <a:t>beerneg</a:t>
            </a:r>
            <a:r>
              <a:rPr lang="en-GB" dirty="0"/>
              <a:t>", "</a:t>
            </a:r>
            <a:r>
              <a:rPr lang="en-GB" dirty="0" err="1"/>
              <a:t>beerneut</a:t>
            </a:r>
            <a:r>
              <a:rPr lang="en-GB" dirty="0"/>
              <a:t>", "</a:t>
            </a:r>
            <a:r>
              <a:rPr lang="en-GB" dirty="0" err="1"/>
              <a:t>winepos</a:t>
            </a:r>
            <a:r>
              <a:rPr lang="en-GB" dirty="0"/>
              <a:t>", "</a:t>
            </a:r>
            <a:r>
              <a:rPr lang="en-GB" dirty="0" err="1"/>
              <a:t>wineneg</a:t>
            </a:r>
            <a:r>
              <a:rPr lang="en-GB" dirty="0"/>
              <a:t>", "</a:t>
            </a:r>
            <a:r>
              <a:rPr lang="en-GB" dirty="0" err="1"/>
              <a:t>wineneut</a:t>
            </a:r>
            <a:r>
              <a:rPr lang="en-GB" dirty="0"/>
              <a:t>", "</a:t>
            </a:r>
            <a:r>
              <a:rPr lang="en-GB" dirty="0" err="1"/>
              <a:t>waterpos</a:t>
            </a:r>
            <a:r>
              <a:rPr lang="en-GB" dirty="0"/>
              <a:t>", "</a:t>
            </a:r>
            <a:r>
              <a:rPr lang="en-GB" dirty="0" err="1"/>
              <a:t>waterneg</a:t>
            </a:r>
            <a:r>
              <a:rPr lang="en-GB" dirty="0"/>
              <a:t>", "</a:t>
            </a:r>
            <a:r>
              <a:rPr lang="en-GB" dirty="0" err="1"/>
              <a:t>waterneu</a:t>
            </a:r>
            <a:r>
              <a:rPr lang="en-GB" dirty="0"/>
              <a:t>")</a:t>
            </a:r>
            <a:r>
              <a:rPr lang="en-GB" dirty="0" smtClean="0"/>
              <a:t>)</a:t>
            </a:r>
          </a:p>
          <a:p>
            <a:r>
              <a:rPr lang="en-GB" dirty="0" smtClean="0"/>
              <a:t>Rename </a:t>
            </a:r>
            <a:r>
              <a:rPr lang="en-GB" dirty="0" smtClean="0"/>
              <a:t>columns </a:t>
            </a:r>
            <a:r>
              <a:rPr lang="en-GB" dirty="0"/>
              <a:t>so that we actually know what they represent by executing:</a:t>
            </a:r>
          </a:p>
          <a:p>
            <a:pPr marL="400050" lvl="1" indent="0">
              <a:buNone/>
            </a:pPr>
            <a:r>
              <a:rPr lang="en-GB" dirty="0"/>
              <a:t>names(</a:t>
            </a:r>
            <a:r>
              <a:rPr lang="en-GB" dirty="0" err="1"/>
              <a:t>longAttitude</a:t>
            </a:r>
            <a:r>
              <a:rPr lang="en-GB" dirty="0"/>
              <a:t>)&lt;-c("participant", "groups", "attitude")</a:t>
            </a:r>
          </a:p>
          <a:p>
            <a:pPr marL="400050" lvl="1" indent="0"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1916982-54F6-4378-AFC1-3848C306A4AA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65BF6877-D20B-4DA6-91BB-7B6917FF9499}" type="slidenum">
              <a:rPr lang="en-US"/>
              <a:pPr/>
              <a:t>3</a:t>
            </a:fld>
            <a:endParaRPr lang="en-US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196850"/>
            <a:ext cx="7480300" cy="1438275"/>
          </a:xfrm>
        </p:spPr>
        <p:txBody>
          <a:bodyPr/>
          <a:lstStyle/>
          <a:p>
            <a:r>
              <a:rPr lang="en-GB"/>
              <a:t>Benefits of Repeated Measures Designs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800" y="1985963"/>
            <a:ext cx="7372350" cy="37496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600" dirty="0"/>
              <a:t>Sensitivity</a:t>
            </a:r>
          </a:p>
          <a:p>
            <a:pPr lvl="1">
              <a:lnSpc>
                <a:spcPct val="90000"/>
              </a:lnSpc>
            </a:pPr>
            <a:r>
              <a:rPr lang="en-GB" sz="3200" dirty="0"/>
              <a:t>Unsystematic variance is reduced.</a:t>
            </a:r>
          </a:p>
          <a:p>
            <a:pPr lvl="1">
              <a:lnSpc>
                <a:spcPct val="90000"/>
              </a:lnSpc>
            </a:pPr>
            <a:r>
              <a:rPr lang="en-GB" sz="3200" dirty="0"/>
              <a:t>More sensitive to experimental effects.</a:t>
            </a:r>
          </a:p>
          <a:p>
            <a:pPr>
              <a:lnSpc>
                <a:spcPct val="90000"/>
              </a:lnSpc>
            </a:pPr>
            <a:r>
              <a:rPr lang="en-GB" sz="3600" dirty="0"/>
              <a:t>Economy</a:t>
            </a:r>
          </a:p>
          <a:p>
            <a:pPr lvl="1">
              <a:lnSpc>
                <a:spcPct val="90000"/>
              </a:lnSpc>
            </a:pPr>
            <a:r>
              <a:rPr lang="en-GB" sz="3200" dirty="0" smtClean="0"/>
              <a:t>Fewer participants </a:t>
            </a:r>
            <a:r>
              <a:rPr lang="en-GB" sz="3200" dirty="0"/>
              <a:t>are needed.</a:t>
            </a:r>
          </a:p>
          <a:p>
            <a:pPr lvl="1">
              <a:lnSpc>
                <a:spcPct val="90000"/>
              </a:lnSpc>
            </a:pPr>
            <a:r>
              <a:rPr lang="en-GB" sz="3200" dirty="0" smtClean="0"/>
              <a:t>But </a:t>
            </a:r>
            <a:r>
              <a:rPr lang="en-GB" sz="3200" dirty="0"/>
              <a:t>be careful of fatigue.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 autoUpdateAnimBg="0"/>
      <p:bldP spid="20377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Getting Data into the </a:t>
            </a:r>
            <a:r>
              <a:rPr lang="en-GB" dirty="0" smtClean="0"/>
              <a:t>Correct Format for the </a:t>
            </a:r>
            <a:r>
              <a:rPr lang="en-GB" dirty="0"/>
              <a:t>A</a:t>
            </a:r>
            <a:r>
              <a:rPr lang="en-GB" dirty="0" smtClean="0"/>
              <a:t>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The variable </a:t>
            </a:r>
            <a:r>
              <a:rPr lang="en-GB" b="1" dirty="0"/>
              <a:t>groups </a:t>
            </a:r>
            <a:r>
              <a:rPr lang="en-GB" dirty="0"/>
              <a:t>is a mixture of our two predictor variables (imagery and type of drink)</a:t>
            </a:r>
            <a:r>
              <a:rPr lang="en-GB" dirty="0" smtClean="0"/>
              <a:t>.</a:t>
            </a:r>
          </a:p>
          <a:p>
            <a:r>
              <a:rPr lang="en-GB" dirty="0" smtClean="0"/>
              <a:t>We need </a:t>
            </a:r>
            <a:r>
              <a:rPr lang="en-GB" dirty="0"/>
              <a:t>to create two variables that dissociate the type of imagery from the type of </a:t>
            </a:r>
            <a:r>
              <a:rPr lang="en-GB" dirty="0" smtClean="0"/>
              <a:t>drink:</a:t>
            </a:r>
          </a:p>
          <a:p>
            <a:pPr lvl="1"/>
            <a:r>
              <a:rPr lang="en-GB" dirty="0" err="1" smtClean="0"/>
              <a:t>longAttitude</a:t>
            </a:r>
            <a:r>
              <a:rPr lang="en-GB" dirty="0" err="1"/>
              <a:t>$drink</a:t>
            </a:r>
            <a:r>
              <a:rPr lang="en-GB" dirty="0"/>
              <a:t>&lt;-</a:t>
            </a:r>
            <a:r>
              <a:rPr lang="en-GB" dirty="0" err="1"/>
              <a:t>gl</a:t>
            </a:r>
            <a:r>
              <a:rPr lang="en-GB" dirty="0"/>
              <a:t>(3, 60, labels = c("Beer", "Wine", "Water"))</a:t>
            </a:r>
          </a:p>
          <a:p>
            <a:r>
              <a:rPr lang="en-GB" dirty="0" smtClean="0"/>
              <a:t>We </a:t>
            </a:r>
            <a:r>
              <a:rPr lang="en-GB" dirty="0"/>
              <a:t>also need a variable that tells us the type of imagery that was </a:t>
            </a:r>
            <a:r>
              <a:rPr lang="en-GB" dirty="0" smtClean="0"/>
              <a:t>used:</a:t>
            </a:r>
          </a:p>
          <a:p>
            <a:pPr marL="457200" lvl="1" indent="0">
              <a:buNone/>
            </a:pPr>
            <a:r>
              <a:rPr lang="en-GB" dirty="0" err="1" smtClean="0"/>
              <a:t>longAttitude</a:t>
            </a:r>
            <a:r>
              <a:rPr lang="en-GB" dirty="0" err="1"/>
              <a:t>$imagery</a:t>
            </a:r>
            <a:r>
              <a:rPr lang="en-GB" dirty="0"/>
              <a:t>&lt;-</a:t>
            </a:r>
            <a:r>
              <a:rPr lang="en-GB" dirty="0" err="1"/>
              <a:t>gl</a:t>
            </a:r>
            <a:r>
              <a:rPr lang="en-GB" dirty="0"/>
              <a:t>(3, 20, 180, labels = c("Positive", "Negative", "Neutral"))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0436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Getting Data into the Correct Format for the Analysis</a:t>
            </a:r>
            <a:endParaRPr lang="en-US" dirty="0"/>
          </a:p>
        </p:txBody>
      </p:sp>
      <p:pic>
        <p:nvPicPr>
          <p:cNvPr id="4" name="Picture 3" descr="Screen shot 2011-08-04 at 10.38.3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484784"/>
            <a:ext cx="61722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5185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534E01B1-D3A0-4BE8-BA72-86C759114490}" type="slidenum">
              <a:rPr lang="en-US"/>
              <a:pPr/>
              <a:t>32</a:t>
            </a:fld>
            <a:endParaRPr lang="en-US"/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Exploring Data</a:t>
            </a:r>
            <a:endParaRPr lang="en-GB" sz="4000" baseline="-25000" dirty="0"/>
          </a:p>
        </p:txBody>
      </p:sp>
      <p:pic>
        <p:nvPicPr>
          <p:cNvPr id="2" name="Picture 1" descr="Screen shot 2011-08-04 at 10.39.5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556792"/>
            <a:ext cx="85979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Contrasts</a:t>
            </a:r>
            <a:endParaRPr lang="en-US" dirty="0"/>
          </a:p>
        </p:txBody>
      </p:sp>
      <p:pic>
        <p:nvPicPr>
          <p:cNvPr id="8" name="Picture 7" descr="Screen shot 2011-08-04 at 10.40.5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556792"/>
            <a:ext cx="7493000" cy="1714500"/>
          </a:xfrm>
          <a:prstGeom prst="rect">
            <a:avLst/>
          </a:prstGeom>
        </p:spPr>
      </p:pic>
      <p:pic>
        <p:nvPicPr>
          <p:cNvPr id="9" name="Picture 8" descr="Screen shot 2011-08-04 at 10.41.0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717032"/>
            <a:ext cx="7772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4161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Factorial </a:t>
            </a:r>
            <a:r>
              <a:rPr lang="en-GB" sz="4000" dirty="0" smtClean="0"/>
              <a:t>Repeated-Measures ANOVA </a:t>
            </a:r>
            <a:endParaRPr lang="en-GB" sz="4000" baseline="-25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GB" dirty="0" err="1"/>
              <a:t>attitudeModel</a:t>
            </a:r>
            <a:r>
              <a:rPr lang="en-GB" dirty="0"/>
              <a:t>&lt;-</a:t>
            </a:r>
            <a:r>
              <a:rPr lang="en-GB" dirty="0" err="1"/>
              <a:t>ezANOVA</a:t>
            </a:r>
            <a:r>
              <a:rPr lang="en-GB" dirty="0"/>
              <a:t>(data = </a:t>
            </a:r>
            <a:r>
              <a:rPr lang="en-GB" dirty="0" err="1"/>
              <a:t>longAttitude</a:t>
            </a:r>
            <a:r>
              <a:rPr lang="en-GB" dirty="0"/>
              <a:t>, dv = .(attitude), </a:t>
            </a:r>
            <a:r>
              <a:rPr lang="en-GB" dirty="0" err="1"/>
              <a:t>wid</a:t>
            </a:r>
            <a:r>
              <a:rPr lang="en-GB" dirty="0"/>
              <a:t> = .(participant),  within = .(imagery, drink), type = 3, detailed = TRUE)</a:t>
            </a:r>
          </a:p>
          <a:p>
            <a:pPr marL="400050" lvl="1" indent="0">
              <a:buNone/>
            </a:pPr>
            <a:r>
              <a:rPr lang="en-GB" dirty="0" err="1"/>
              <a:t>attitudeModel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534E01B1-D3A0-4BE8-BA72-86C759114490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4" name="Picture 3" descr="Screen shot 2011-08-04 at 10.45.2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689" y="1484784"/>
            <a:ext cx="84455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16892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6AC411AF-4D1B-4B02-8A1D-1E3990EADC81}" type="slidenum">
              <a:rPr lang="en-US"/>
              <a:pPr/>
              <a:t>36</a:t>
            </a:fld>
            <a:endParaRPr lang="en-US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95413" y="274638"/>
            <a:ext cx="7519987" cy="1143000"/>
          </a:xfrm>
        </p:spPr>
        <p:txBody>
          <a:bodyPr/>
          <a:lstStyle/>
          <a:p>
            <a:r>
              <a:rPr lang="en-GB" dirty="0"/>
              <a:t>Main Effect </a:t>
            </a:r>
            <a:r>
              <a:rPr lang="en-GB" dirty="0" smtClean="0"/>
              <a:t>of Drink</a:t>
            </a:r>
            <a:endParaRPr lang="en-GB" baseline="-25000" dirty="0"/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1092200" y="5662613"/>
            <a:ext cx="8051800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 i="1" dirty="0">
                <a:solidFill>
                  <a:schemeClr val="accent2"/>
                </a:solidFill>
                <a:latin typeface="Trebuchet MS" pitchFamily="34" charset="0"/>
                <a:cs typeface="Times New Roman" pitchFamily="18" charset="0"/>
              </a:rPr>
              <a:t>F</a:t>
            </a:r>
            <a:r>
              <a:rPr lang="en-GB" sz="2800" dirty="0" smtClean="0">
                <a:solidFill>
                  <a:schemeClr val="accent2"/>
                </a:solidFill>
                <a:latin typeface="Trebuchet MS" pitchFamily="34" charset="0"/>
                <a:cs typeface="Times New Roman" pitchFamily="18" charset="0"/>
              </a:rPr>
              <a:t>(</a:t>
            </a:r>
            <a:r>
              <a:rPr lang="en-GB" sz="2800" dirty="0">
                <a:solidFill>
                  <a:schemeClr val="accent2"/>
                </a:solidFill>
                <a:latin typeface="Trebuchet MS" pitchFamily="34" charset="0"/>
                <a:cs typeface="Times New Roman" pitchFamily="18" charset="0"/>
              </a:rPr>
              <a:t>2</a:t>
            </a:r>
            <a:r>
              <a:rPr lang="en-GB" sz="2800" dirty="0" smtClean="0">
                <a:solidFill>
                  <a:schemeClr val="accent2"/>
                </a:solidFill>
                <a:latin typeface="Trebuchet MS" pitchFamily="34" charset="0"/>
                <a:cs typeface="Times New Roman" pitchFamily="18" charset="0"/>
              </a:rPr>
              <a:t>, 38) </a:t>
            </a:r>
            <a:r>
              <a:rPr lang="en-GB" sz="2800" dirty="0">
                <a:solidFill>
                  <a:schemeClr val="accent2"/>
                </a:solidFill>
                <a:latin typeface="Trebuchet MS" pitchFamily="34" charset="0"/>
                <a:cs typeface="Times New Roman" pitchFamily="18" charset="0"/>
              </a:rPr>
              <a:t>= 5.11, </a:t>
            </a:r>
            <a:r>
              <a:rPr lang="en-GB" sz="2800" i="1" dirty="0">
                <a:solidFill>
                  <a:schemeClr val="accent2"/>
                </a:solidFill>
                <a:latin typeface="Trebuchet MS" pitchFamily="34" charset="0"/>
                <a:cs typeface="Times New Roman" pitchFamily="18" charset="0"/>
              </a:rPr>
              <a:t>p</a:t>
            </a:r>
            <a:r>
              <a:rPr lang="en-GB" sz="2800" dirty="0">
                <a:solidFill>
                  <a:schemeClr val="accent2"/>
                </a:solidFill>
                <a:latin typeface="Trebuchet MS" pitchFamily="34" charset="0"/>
                <a:cs typeface="Times New Roman" pitchFamily="18" charset="0"/>
              </a:rPr>
              <a:t> &lt; .05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268760"/>
            <a:ext cx="4752528" cy="4501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0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4" grpId="0" autoUpdateAnimBg="0"/>
      <p:bldP spid="30003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95BA1AA9-8463-48C3-A932-54C7A0A04B17}" type="slidenum">
              <a:rPr lang="en-US"/>
              <a:pPr/>
              <a:t>37</a:t>
            </a:fld>
            <a:endParaRPr lang="en-US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95413" y="274638"/>
            <a:ext cx="7519987" cy="1143000"/>
          </a:xfrm>
        </p:spPr>
        <p:txBody>
          <a:bodyPr/>
          <a:lstStyle/>
          <a:p>
            <a:r>
              <a:rPr lang="en-GB" dirty="0"/>
              <a:t>Main </a:t>
            </a:r>
            <a:r>
              <a:rPr lang="en-GB" dirty="0" smtClean="0"/>
              <a:t>Effect of </a:t>
            </a:r>
            <a:r>
              <a:rPr lang="en-GB" dirty="0"/>
              <a:t>Imagery</a:t>
            </a:r>
            <a:endParaRPr lang="en-GB" baseline="-25000" dirty="0"/>
          </a:p>
        </p:txBody>
      </p:sp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1092200" y="5662613"/>
            <a:ext cx="8051800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 i="1" dirty="0">
                <a:solidFill>
                  <a:schemeClr val="accent2"/>
                </a:solidFill>
                <a:latin typeface="Trebuchet MS" pitchFamily="34" charset="0"/>
                <a:cs typeface="Times New Roman" pitchFamily="18" charset="0"/>
              </a:rPr>
              <a:t>F</a:t>
            </a:r>
            <a:r>
              <a:rPr lang="en-GB" sz="2800" dirty="0" smtClean="0">
                <a:solidFill>
                  <a:schemeClr val="accent2"/>
                </a:solidFill>
                <a:latin typeface="Trebuchet MS" pitchFamily="34" charset="0"/>
                <a:cs typeface="Times New Roman" pitchFamily="18" charset="0"/>
              </a:rPr>
              <a:t>(2, 38) </a:t>
            </a:r>
            <a:r>
              <a:rPr lang="en-GB" sz="2800" dirty="0">
                <a:solidFill>
                  <a:schemeClr val="accent2"/>
                </a:solidFill>
                <a:latin typeface="Trebuchet MS" pitchFamily="34" charset="0"/>
                <a:cs typeface="Times New Roman" pitchFamily="18" charset="0"/>
              </a:rPr>
              <a:t>= </a:t>
            </a:r>
            <a:r>
              <a:rPr lang="en-GB" sz="2800" dirty="0" smtClean="0">
                <a:solidFill>
                  <a:schemeClr val="accent2"/>
                </a:solidFill>
                <a:latin typeface="Trebuchet MS" pitchFamily="34" charset="0"/>
                <a:cs typeface="Times New Roman" pitchFamily="18" charset="0"/>
              </a:rPr>
              <a:t>122.56, </a:t>
            </a:r>
            <a:r>
              <a:rPr lang="en-GB" sz="2800" i="1" dirty="0">
                <a:solidFill>
                  <a:schemeClr val="accent2"/>
                </a:solidFill>
                <a:latin typeface="Trebuchet MS" pitchFamily="34" charset="0"/>
                <a:cs typeface="Times New Roman" pitchFamily="18" charset="0"/>
              </a:rPr>
              <a:t>p</a:t>
            </a:r>
            <a:r>
              <a:rPr lang="en-GB" sz="2800" dirty="0">
                <a:solidFill>
                  <a:schemeClr val="accent2"/>
                </a:solidFill>
                <a:latin typeface="Trebuchet MS" pitchFamily="34" charset="0"/>
                <a:cs typeface="Times New Roman" pitchFamily="18" charset="0"/>
              </a:rPr>
              <a:t> &lt; .001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1124744"/>
            <a:ext cx="4752528" cy="4501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 autoUpdateAnimBg="0"/>
      <p:bldP spid="31539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C114F432-DA6C-4486-8BB0-5EE0FFCAF6CB}" type="slidenum">
              <a:rPr lang="en-US"/>
              <a:pPr/>
              <a:t>38</a:t>
            </a:fld>
            <a:endParaRPr lang="en-US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5413" y="274638"/>
            <a:ext cx="7519987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The </a:t>
            </a:r>
            <a:r>
              <a:rPr lang="en-GB" dirty="0" smtClean="0"/>
              <a:t>Interaction Effect (</a:t>
            </a:r>
            <a:r>
              <a:rPr lang="en-GB" dirty="0"/>
              <a:t>drink </a:t>
            </a:r>
            <a:r>
              <a:rPr lang="en-GB" dirty="0" smtClean="0"/>
              <a:t>× </a:t>
            </a:r>
            <a:r>
              <a:rPr lang="en-GB" dirty="0"/>
              <a:t>imagery) </a:t>
            </a:r>
          </a:p>
        </p:txBody>
      </p:sp>
      <p:sp>
        <p:nvSpPr>
          <p:cNvPr id="317443" name="Text Box 3"/>
          <p:cNvSpPr txBox="1">
            <a:spLocks noChangeArrowheads="1"/>
          </p:cNvSpPr>
          <p:nvPr/>
        </p:nvSpPr>
        <p:spPr bwMode="auto">
          <a:xfrm>
            <a:off x="1092200" y="5662613"/>
            <a:ext cx="8051800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 i="1" dirty="0">
                <a:solidFill>
                  <a:schemeClr val="accent2"/>
                </a:solidFill>
                <a:latin typeface="Trebuchet MS" pitchFamily="34" charset="0"/>
                <a:cs typeface="Times New Roman" pitchFamily="18" charset="0"/>
              </a:rPr>
              <a:t>F</a:t>
            </a:r>
            <a:r>
              <a:rPr lang="en-GB" sz="2800" dirty="0">
                <a:solidFill>
                  <a:schemeClr val="accent2"/>
                </a:solidFill>
                <a:latin typeface="Trebuchet MS" pitchFamily="34" charset="0"/>
                <a:cs typeface="Times New Roman" pitchFamily="18" charset="0"/>
              </a:rPr>
              <a:t>(4, 76) = </a:t>
            </a:r>
            <a:r>
              <a:rPr lang="en-GB" sz="2800" dirty="0" smtClean="0">
                <a:solidFill>
                  <a:schemeClr val="accent2"/>
                </a:solidFill>
                <a:latin typeface="Trebuchet MS" pitchFamily="34" charset="0"/>
                <a:cs typeface="Times New Roman" pitchFamily="18" charset="0"/>
              </a:rPr>
              <a:t>17.15</a:t>
            </a:r>
            <a:r>
              <a:rPr lang="en-GB" sz="2800" i="1" dirty="0" smtClean="0">
                <a:solidFill>
                  <a:schemeClr val="accent2"/>
                </a:solidFill>
                <a:latin typeface="Trebuchet MS" pitchFamily="34" charset="0"/>
                <a:cs typeface="Times New Roman" pitchFamily="18" charset="0"/>
              </a:rPr>
              <a:t>,</a:t>
            </a:r>
            <a:r>
              <a:rPr lang="en-GB" sz="2800" dirty="0" smtClean="0">
                <a:solidFill>
                  <a:schemeClr val="accent2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en-GB" sz="2800" i="1" dirty="0">
                <a:solidFill>
                  <a:schemeClr val="accent2"/>
                </a:solidFill>
                <a:latin typeface="Trebuchet MS" pitchFamily="34" charset="0"/>
                <a:cs typeface="Times New Roman" pitchFamily="18" charset="0"/>
              </a:rPr>
              <a:t>p</a:t>
            </a:r>
            <a:r>
              <a:rPr lang="en-GB" sz="2800" dirty="0">
                <a:solidFill>
                  <a:schemeClr val="accent2"/>
                </a:solidFill>
                <a:latin typeface="Trebuchet MS" pitchFamily="34" charset="0"/>
                <a:cs typeface="Times New Roman" pitchFamily="18" charset="0"/>
              </a:rPr>
              <a:t> &lt; .001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8887" y="1385887"/>
            <a:ext cx="5571505" cy="4203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2" grpId="0" autoUpdateAnimBg="0"/>
      <p:bldP spid="31744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Post Hoc </a:t>
            </a:r>
            <a:r>
              <a:rPr lang="en-US" dirty="0" smtClean="0"/>
              <a:t>Tests for the Interaction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GB" dirty="0" err="1"/>
              <a:t>pairwise.t.test</a:t>
            </a:r>
            <a:r>
              <a:rPr lang="en-GB" dirty="0"/>
              <a:t>(</a:t>
            </a:r>
            <a:r>
              <a:rPr lang="en-GB" dirty="0" err="1"/>
              <a:t>longAttitude$attitude</a:t>
            </a:r>
            <a:r>
              <a:rPr lang="en-GB" dirty="0"/>
              <a:t>, </a:t>
            </a:r>
            <a:r>
              <a:rPr lang="en-GB" dirty="0" err="1"/>
              <a:t>longAttitude$groups</a:t>
            </a:r>
            <a:r>
              <a:rPr lang="en-GB" dirty="0"/>
              <a:t>, paired = TRUE, </a:t>
            </a:r>
            <a:r>
              <a:rPr lang="en-GB" dirty="0" err="1"/>
              <a:t>p.adjust.method</a:t>
            </a:r>
            <a:r>
              <a:rPr lang="en-GB" dirty="0"/>
              <a:t> = "</a:t>
            </a:r>
            <a:r>
              <a:rPr lang="en-GB" dirty="0" err="1"/>
              <a:t>bonferroni</a:t>
            </a:r>
            <a:r>
              <a:rPr lang="en-GB" dirty="0"/>
              <a:t>")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Screen shot 2011-08-04 at 10.51.4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356992"/>
            <a:ext cx="73914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7281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16328F99-5B36-4968-A32A-7EB393A9950F}" type="slidenum">
              <a:rPr lang="en-US"/>
              <a:pPr/>
              <a:t>4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344488"/>
            <a:ext cx="7188200" cy="1143000"/>
          </a:xfrm>
        </p:spPr>
        <p:txBody>
          <a:bodyPr/>
          <a:lstStyle/>
          <a:p>
            <a:r>
              <a:rPr lang="en-GB"/>
              <a:t>An Example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0063" y="1671638"/>
            <a:ext cx="7075487" cy="4205287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/>
              <a:t>Are certain </a:t>
            </a:r>
            <a:r>
              <a:rPr lang="en-GB" sz="2800" dirty="0" err="1" smtClean="0"/>
              <a:t>bushtucker</a:t>
            </a:r>
            <a:r>
              <a:rPr lang="en-GB" sz="2800" dirty="0" smtClean="0"/>
              <a:t> </a:t>
            </a:r>
            <a:r>
              <a:rPr lang="en-GB" sz="2800" dirty="0"/>
              <a:t>foods more revolting than others?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/>
              <a:t>Four </a:t>
            </a:r>
            <a:r>
              <a:rPr lang="en-GB" sz="2800" dirty="0" smtClean="0"/>
              <a:t>foods </a:t>
            </a:r>
            <a:r>
              <a:rPr lang="en-GB" sz="2800" dirty="0"/>
              <a:t>tasted by </a:t>
            </a:r>
            <a:r>
              <a:rPr lang="en-GB" sz="2800" dirty="0" smtClean="0"/>
              <a:t>eight </a:t>
            </a:r>
            <a:r>
              <a:rPr lang="en-GB" sz="2800" dirty="0"/>
              <a:t>celebrities:</a:t>
            </a:r>
          </a:p>
          <a:p>
            <a:pPr lvl="1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Stick </a:t>
            </a:r>
            <a:r>
              <a:rPr lang="en-GB" sz="2400" dirty="0" smtClean="0"/>
              <a:t>insect</a:t>
            </a:r>
            <a:endParaRPr lang="en-GB" sz="2400" dirty="0"/>
          </a:p>
          <a:p>
            <a:pPr lvl="1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Kangaroo </a:t>
            </a:r>
            <a:r>
              <a:rPr lang="en-GB" sz="2400" dirty="0" smtClean="0"/>
              <a:t>testicle</a:t>
            </a:r>
            <a:endParaRPr lang="en-GB" sz="2400" dirty="0"/>
          </a:p>
          <a:p>
            <a:pPr lvl="1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Fish </a:t>
            </a:r>
            <a:r>
              <a:rPr lang="en-GB" sz="2400" dirty="0" smtClean="0"/>
              <a:t>eyeball</a:t>
            </a:r>
            <a:endParaRPr lang="en-GB" sz="2400" dirty="0"/>
          </a:p>
          <a:p>
            <a:pPr lvl="1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/>
              <a:t>Witchetty</a:t>
            </a:r>
            <a:r>
              <a:rPr lang="en-GB" sz="2400" dirty="0"/>
              <a:t> </a:t>
            </a:r>
            <a:r>
              <a:rPr lang="en-GB" sz="2400" dirty="0" smtClean="0"/>
              <a:t>grub</a:t>
            </a:r>
            <a:endParaRPr lang="en-GB" sz="2400" dirty="0"/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/>
              <a:t>Outcome:</a:t>
            </a:r>
          </a:p>
          <a:p>
            <a:pPr lvl="1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Time to retch (seconds</a:t>
            </a:r>
            <a:r>
              <a:rPr lang="en-GB" sz="2400" dirty="0" smtClean="0"/>
              <a:t>)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 autoUpdateAnimBg="0"/>
      <p:bldP spid="23757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Factorial </a:t>
            </a:r>
            <a:r>
              <a:rPr lang="en-GB" dirty="0" smtClean="0"/>
              <a:t>Repeated-Measures Designs as </a:t>
            </a:r>
            <a:r>
              <a:rPr lang="en-GB" dirty="0"/>
              <a:t>a GLM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00050" lvl="1" indent="0">
              <a:buNone/>
            </a:pPr>
            <a:r>
              <a:rPr lang="en-GB" dirty="0"/>
              <a:t>baseline&lt;-</a:t>
            </a:r>
            <a:r>
              <a:rPr lang="en-GB" dirty="0" err="1"/>
              <a:t>lme</a:t>
            </a:r>
            <a:r>
              <a:rPr lang="en-GB" dirty="0"/>
              <a:t>(attitude ~ 1, random = ~1|participant/drink/imagery, data = </a:t>
            </a:r>
            <a:r>
              <a:rPr lang="en-GB" dirty="0" err="1"/>
              <a:t>longAttitude</a:t>
            </a:r>
            <a:r>
              <a:rPr lang="en-GB" dirty="0"/>
              <a:t>, method = "ML"</a:t>
            </a:r>
            <a:r>
              <a:rPr lang="en-GB" dirty="0" smtClean="0"/>
              <a:t>)</a:t>
            </a:r>
          </a:p>
          <a:p>
            <a:pPr marL="457200" indent="-457200"/>
            <a:r>
              <a:rPr lang="en-GB" dirty="0"/>
              <a:t>If we want to see the overall effect of each predictor then we need to add them one at a </a:t>
            </a:r>
            <a:r>
              <a:rPr lang="en-GB" dirty="0" smtClean="0"/>
              <a:t>time:</a:t>
            </a:r>
          </a:p>
          <a:p>
            <a:pPr marL="857250" lvl="1" indent="-457200"/>
            <a:r>
              <a:rPr lang="en-GB" dirty="0" err="1"/>
              <a:t>drinkModel</a:t>
            </a:r>
            <a:r>
              <a:rPr lang="en-GB" dirty="0"/>
              <a:t>&lt;-update(baseline, .~. + drink)</a:t>
            </a:r>
          </a:p>
          <a:p>
            <a:pPr marL="857250" lvl="1" indent="-457200"/>
            <a:r>
              <a:rPr lang="en-GB" dirty="0" err="1"/>
              <a:t>imageryModel</a:t>
            </a:r>
            <a:r>
              <a:rPr lang="en-GB" dirty="0"/>
              <a:t>&lt;-update(</a:t>
            </a:r>
            <a:r>
              <a:rPr lang="en-GB" dirty="0" err="1"/>
              <a:t>drinkModel</a:t>
            </a:r>
            <a:r>
              <a:rPr lang="en-GB" dirty="0"/>
              <a:t>, .~. + imagery</a:t>
            </a:r>
            <a:r>
              <a:rPr lang="en-GB" dirty="0" smtClean="0"/>
              <a:t>)</a:t>
            </a:r>
          </a:p>
          <a:p>
            <a:pPr marL="857250" lvl="1" indent="-457200"/>
            <a:r>
              <a:rPr lang="en-GB" dirty="0" err="1"/>
              <a:t>attitudeModel</a:t>
            </a:r>
            <a:r>
              <a:rPr lang="en-GB" dirty="0"/>
              <a:t>&lt;-update(</a:t>
            </a:r>
            <a:r>
              <a:rPr lang="en-GB" dirty="0" err="1"/>
              <a:t>imageryModel</a:t>
            </a:r>
            <a:r>
              <a:rPr lang="en-GB" dirty="0"/>
              <a:t>, .~. + </a:t>
            </a:r>
            <a:r>
              <a:rPr lang="en-GB" dirty="0" err="1"/>
              <a:t>drink:imagery</a:t>
            </a:r>
            <a:r>
              <a:rPr lang="en-GB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xmlns="" val="9247857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Factorial </a:t>
            </a:r>
            <a:r>
              <a:rPr lang="en-GB" dirty="0" smtClean="0"/>
              <a:t>Repeated-Measures Designs as </a:t>
            </a:r>
            <a:r>
              <a:rPr lang="en-GB" dirty="0"/>
              <a:t>a GLM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compare these models we can list them in the order in which we want them compared in the </a:t>
            </a:r>
            <a:r>
              <a:rPr lang="en-GB" i="1" dirty="0" err="1"/>
              <a:t>anova</a:t>
            </a:r>
            <a:r>
              <a:rPr lang="en-GB" i="1" dirty="0"/>
              <a:t>()</a:t>
            </a:r>
            <a:r>
              <a:rPr lang="en-GB" dirty="0"/>
              <a:t> </a:t>
            </a:r>
            <a:r>
              <a:rPr lang="en-GB" dirty="0" smtClean="0"/>
              <a:t>function:</a:t>
            </a:r>
            <a:endParaRPr lang="en-GB" dirty="0"/>
          </a:p>
          <a:p>
            <a:pPr marL="400050" lvl="1" indent="0">
              <a:buNone/>
            </a:pPr>
            <a:r>
              <a:rPr lang="en-GB" dirty="0" err="1"/>
              <a:t>anova</a:t>
            </a:r>
            <a:r>
              <a:rPr lang="en-GB" dirty="0"/>
              <a:t>(baseline, </a:t>
            </a:r>
            <a:r>
              <a:rPr lang="en-GB" dirty="0" err="1"/>
              <a:t>drinkModel</a:t>
            </a:r>
            <a:r>
              <a:rPr lang="en-GB" dirty="0"/>
              <a:t>, </a:t>
            </a:r>
            <a:r>
              <a:rPr lang="en-GB" dirty="0" err="1"/>
              <a:t>imageryModel</a:t>
            </a:r>
            <a:r>
              <a:rPr lang="en-GB" dirty="0"/>
              <a:t>, </a:t>
            </a:r>
            <a:r>
              <a:rPr lang="en-GB" dirty="0" err="1"/>
              <a:t>attitudeModel</a:t>
            </a:r>
            <a:r>
              <a:rPr lang="en-GB" dirty="0"/>
              <a:t>)</a:t>
            </a:r>
          </a:p>
          <a:p>
            <a:endParaRPr lang="en-US" dirty="0"/>
          </a:p>
        </p:txBody>
      </p:sp>
      <p:pic>
        <p:nvPicPr>
          <p:cNvPr id="4" name="Picture 3" descr="Screen shot 2011-08-04 at 10.55.1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4110" y="4509120"/>
            <a:ext cx="8001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99998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can further explore the model by executing:</a:t>
            </a:r>
          </a:p>
          <a:p>
            <a:pPr marL="400050" lvl="1" indent="0">
              <a:buNone/>
            </a:pPr>
            <a:r>
              <a:rPr lang="en-GB" dirty="0"/>
              <a:t>summary(</a:t>
            </a:r>
            <a:r>
              <a:rPr lang="en-GB" dirty="0" err="1"/>
              <a:t>attitudeModel</a:t>
            </a:r>
            <a:r>
              <a:rPr lang="en-GB" dirty="0" smtClean="0"/>
              <a:t>)</a:t>
            </a:r>
          </a:p>
          <a:p>
            <a:pPr marL="457200" indent="-457200"/>
            <a:r>
              <a:rPr lang="en-GB" dirty="0"/>
              <a:t>Most important, these include the parameters for the contrasts that we set for each </a:t>
            </a:r>
            <a:r>
              <a:rPr lang="en-GB" dirty="0" smtClean="0"/>
              <a:t>variable.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63372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Estimates</a:t>
            </a:r>
            <a:endParaRPr lang="en-US" dirty="0"/>
          </a:p>
        </p:txBody>
      </p:sp>
      <p:pic>
        <p:nvPicPr>
          <p:cNvPr id="5" name="Picture 4" descr="Screen shot 2011-08-04 at 10.56.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920" y="2204864"/>
            <a:ext cx="8613080" cy="365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52913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8-04 at 10.58.4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6630" y="0"/>
            <a:ext cx="7297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6187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Data</a:t>
            </a:r>
          </a:p>
        </p:txBody>
      </p:sp>
      <p:pic>
        <p:nvPicPr>
          <p:cNvPr id="3" name="Picture 2" descr="Screen shot 2011-08-04 at 09.33.4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100" y="1832375"/>
            <a:ext cx="8851900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8-04 at 09.32.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3061" y="0"/>
            <a:ext cx="789940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0703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5E20554C-8854-425F-953D-DBB7E463584F}" type="slidenum">
              <a:rPr lang="en-US"/>
              <a:pPr/>
              <a:t>7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44600" y="196850"/>
            <a:ext cx="7213600" cy="1438275"/>
          </a:xfrm>
        </p:spPr>
        <p:txBody>
          <a:bodyPr/>
          <a:lstStyle/>
          <a:p>
            <a:r>
              <a:rPr lang="en-GB" dirty="0"/>
              <a:t>Problems with </a:t>
            </a:r>
            <a:r>
              <a:rPr lang="en-GB" dirty="0" smtClean="0"/>
              <a:t>Analysing Repeated-Measures </a:t>
            </a:r>
            <a:r>
              <a:rPr lang="en-GB" dirty="0"/>
              <a:t>Designs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9700" y="1966913"/>
            <a:ext cx="7283450" cy="4041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Same participants in all </a:t>
            </a:r>
            <a:r>
              <a:rPr lang="en-GB" dirty="0" smtClean="0"/>
              <a:t>conditions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/>
              <a:t>Scores across conditions correlate.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Violates assumption of independence (lecture 2).</a:t>
            </a:r>
          </a:p>
          <a:p>
            <a:pPr>
              <a:lnSpc>
                <a:spcPct val="90000"/>
              </a:lnSpc>
            </a:pPr>
            <a:r>
              <a:rPr lang="en-GB" dirty="0"/>
              <a:t>Assumption of 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sphericity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/>
              <a:t>Crudely put: the correlation across conditions should be the same.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Adjust </a:t>
            </a:r>
            <a:r>
              <a:rPr lang="en-GB" dirty="0" smtClean="0"/>
              <a:t>degrees of freedom.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 autoUpdateAnimBg="0"/>
      <p:bldP spid="22221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E64D1DC-7CC3-491D-807B-1317D8E17C08}" type="slidenum">
              <a:rPr lang="en-US"/>
              <a:pPr/>
              <a:t>8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288925"/>
            <a:ext cx="7772400" cy="1143000"/>
          </a:xfrm>
        </p:spPr>
        <p:txBody>
          <a:bodyPr/>
          <a:lstStyle/>
          <a:p>
            <a:r>
              <a:rPr lang="en-GB" dirty="0" smtClean="0"/>
              <a:t>Exploring the Data</a:t>
            </a:r>
            <a:endParaRPr lang="en-GB" baseline="-25000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484784"/>
            <a:ext cx="5472608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GB" dirty="0"/>
              <a:t>by(</a:t>
            </a:r>
            <a:r>
              <a:rPr lang="en-GB" dirty="0" err="1"/>
              <a:t>longBush$Retch</a:t>
            </a:r>
            <a:r>
              <a:rPr lang="en-GB" dirty="0"/>
              <a:t>, </a:t>
            </a:r>
            <a:r>
              <a:rPr lang="en-GB" dirty="0" err="1"/>
              <a:t>longBush$Animal</a:t>
            </a:r>
            <a:r>
              <a:rPr lang="en-GB" dirty="0"/>
              <a:t>, </a:t>
            </a:r>
            <a:r>
              <a:rPr lang="en-GB" dirty="0" err="1"/>
              <a:t>stat.desc</a:t>
            </a:r>
            <a:r>
              <a:rPr lang="en-GB" dirty="0"/>
              <a:t>)</a:t>
            </a:r>
          </a:p>
        </p:txBody>
      </p:sp>
      <p:pic>
        <p:nvPicPr>
          <p:cNvPr id="4" name="Picture 3" descr="Screen shot 2011-08-04 at 10.22.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174564"/>
            <a:ext cx="7704856" cy="44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5699771"/>
      </p:ext>
    </p:extLst>
  </p:cSld>
  <p:clrMapOvr>
    <a:masterClrMapping/>
  </p:clrMapOvr>
</p:sld>
</file>

<file path=ppt/theme/theme1.xml><?xml version="1.0" encoding="utf-8"?>
<a:theme xmlns:a="http://schemas.openxmlformats.org/drawingml/2006/main" name="DSUS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DSUS 3</Template>
  <TotalTime>184</TotalTime>
  <Words>1356</Words>
  <Application>Microsoft Office PowerPoint</Application>
  <PresentationFormat>On-screen Show (4:3)</PresentationFormat>
  <Paragraphs>286</Paragraphs>
  <Slides>44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DSUS 3</vt:lpstr>
      <vt:lpstr>Equation</vt:lpstr>
      <vt:lpstr>Repeated-Measures Designs (GLM 4)</vt:lpstr>
      <vt:lpstr>Aims</vt:lpstr>
      <vt:lpstr>Benefits of Repeated Measures Designs</vt:lpstr>
      <vt:lpstr>An Example</vt:lpstr>
      <vt:lpstr>The Data</vt:lpstr>
      <vt:lpstr>Slide 6</vt:lpstr>
      <vt:lpstr>Problems with Analysing Repeated-Measures Designs</vt:lpstr>
      <vt:lpstr>Exploring the Data</vt:lpstr>
      <vt:lpstr>Exploring the Data</vt:lpstr>
      <vt:lpstr>The Assumption of Sphericity</vt:lpstr>
      <vt:lpstr>What is Sphericity?</vt:lpstr>
      <vt:lpstr>Estimates of Sphericity</vt:lpstr>
      <vt:lpstr>Correcting for Sphericity</vt:lpstr>
      <vt:lpstr>Choosing Contrasts </vt:lpstr>
      <vt:lpstr>The Easier (But Slightly Limited) Way: Repeated-Measures ANOVA </vt:lpstr>
      <vt:lpstr>Output</vt:lpstr>
      <vt:lpstr>Post Hoc Tests</vt:lpstr>
      <vt:lpstr>The Slightly More Complicated Way: the Multilevel Approach </vt:lpstr>
      <vt:lpstr>The Slightly More Complicated Way: the Multilevel Approach </vt:lpstr>
      <vt:lpstr>Parameter Estimates</vt:lpstr>
      <vt:lpstr>Post Hoc Tests</vt:lpstr>
      <vt:lpstr>Post Hoc Tests Output</vt:lpstr>
      <vt:lpstr>Robust One-Way Repeated-Measures ANOVA </vt:lpstr>
      <vt:lpstr>Robust One-Way Repeated-Measures ANOVA </vt:lpstr>
      <vt:lpstr>Output</vt:lpstr>
      <vt:lpstr>What is Two-Way Repeated-Measures ANOVA?</vt:lpstr>
      <vt:lpstr>An Example</vt:lpstr>
      <vt:lpstr>Slide 28</vt:lpstr>
      <vt:lpstr>Getting Data into the Correct Format</vt:lpstr>
      <vt:lpstr>Getting Data into the Correct Format for the Analysis</vt:lpstr>
      <vt:lpstr>Getting Data into the Correct Format for the Analysis</vt:lpstr>
      <vt:lpstr>Exploring Data</vt:lpstr>
      <vt:lpstr>Setting Contrasts</vt:lpstr>
      <vt:lpstr>Factorial Repeated-Measures ANOVA </vt:lpstr>
      <vt:lpstr>Output</vt:lpstr>
      <vt:lpstr>Main Effect of Drink</vt:lpstr>
      <vt:lpstr>Main Effect of Imagery</vt:lpstr>
      <vt:lpstr>The Interaction Effect (drink × imagery) </vt:lpstr>
      <vt:lpstr>Post Hoc Tests for the Interaction Term</vt:lpstr>
      <vt:lpstr>Factorial Repeated-Measures Designs as a GLM </vt:lpstr>
      <vt:lpstr>Factorial Repeated-Measures Designs as a GLM </vt:lpstr>
      <vt:lpstr>Parameter Estimates</vt:lpstr>
      <vt:lpstr>Parameter Estimates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Repeated-measures designs (GLM 4)</dc:title>
  <dc:creator>Dr. Andy Field</dc:creator>
  <cp:lastModifiedBy>Richard Leigh</cp:lastModifiedBy>
  <cp:revision>22</cp:revision>
  <dcterms:created xsi:type="dcterms:W3CDTF">2009-04-22T14:33:13Z</dcterms:created>
  <dcterms:modified xsi:type="dcterms:W3CDTF">2011-11-04T08:59:19Z</dcterms:modified>
</cp:coreProperties>
</file>